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8" r:id="rId5"/>
    <p:sldId id="269" r:id="rId6"/>
    <p:sldId id="293" r:id="rId7"/>
    <p:sldId id="292" r:id="rId8"/>
    <p:sldId id="278" r:id="rId9"/>
    <p:sldId id="295" r:id="rId10"/>
    <p:sldId id="281" r:id="rId11"/>
    <p:sldId id="283" r:id="rId12"/>
    <p:sldId id="279" r:id="rId13"/>
    <p:sldId id="291" r:id="rId14"/>
    <p:sldId id="280" r:id="rId15"/>
    <p:sldId id="286" r:id="rId16"/>
    <p:sldId id="297" r:id="rId17"/>
    <p:sldId id="296" r:id="rId18"/>
    <p:sldId id="299" r:id="rId19"/>
    <p:sldId id="301" r:id="rId20"/>
    <p:sldId id="302" r:id="rId21"/>
    <p:sldId id="303" r:id="rId22"/>
    <p:sldId id="304" r:id="rId23"/>
    <p:sldId id="305" r:id="rId24"/>
    <p:sldId id="306" r:id="rId25"/>
    <p:sldId id="307" r:id="rId26"/>
    <p:sldId id="308" r:id="rId27"/>
    <p:sldId id="309" r:id="rId28"/>
    <p:sldId id="310" r:id="rId2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7E04DB-77CF-4E15-A41F-5F719649628F}" v="24" dt="2023-03-09T12:10:56.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6357" autoAdjust="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92863-269F-4C45-B83C-05CF443CD0A3}" type="datetimeFigureOut">
              <a:rPr lang="da-DK" smtClean="0"/>
              <a:t>31-03-2023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2E320-63AA-4E14-83AB-9CD3DEDA0A91}" type="slidenum">
              <a:rPr lang="da-DK" smtClean="0"/>
              <a:t>‹nr.›</a:t>
            </a:fld>
            <a:endParaRPr lang="da-DK"/>
          </a:p>
        </p:txBody>
      </p:sp>
    </p:spTree>
    <p:extLst>
      <p:ext uri="{BB962C8B-B14F-4D97-AF65-F5344CB8AC3E}">
        <p14:creationId xmlns:p14="http://schemas.microsoft.com/office/powerpoint/2010/main" val="741836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kefm.dk/Media/637917337888630707/Faktaark%20land%20VE.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1327617">
              <a:defRPr/>
            </a:pPr>
            <a:r>
              <a:rPr lang="da-DK" sz="2600" dirty="0">
                <a:latin typeface="Verdana" panose="020B0604030504040204" pitchFamily="34" charset="0"/>
              </a:rPr>
              <a:t>Det fremgår af </a:t>
            </a:r>
            <a:r>
              <a:rPr lang="da-DK" sz="2600" i="1" u="sng" dirty="0">
                <a:latin typeface="Verdana" panose="020B0604030504040204" pitchFamily="34" charset="0"/>
              </a:rPr>
              <a:t>aftalen om grøn strøm og varme 2022</a:t>
            </a:r>
            <a:r>
              <a:rPr lang="da-DK" sz="2600" dirty="0">
                <a:latin typeface="Verdana" panose="020B0604030504040204" pitchFamily="34" charset="0"/>
              </a:rPr>
              <a:t>, at de statsligt udpegede energiparker skal være ”større” sammenhængende arealer, der kan dække en ”væsentlig” del af målsætningen om en firdobling af VE-produktion på land. Klima-, Energi- og Forsyningsministeriet </a:t>
            </a:r>
            <a:r>
              <a:rPr lang="da-DK" sz="2600" dirty="0">
                <a:latin typeface="Verdana" panose="020B0604030504040204" pitchFamily="34" charset="0"/>
                <a:hlinkClick r:id="rId3"/>
              </a:rPr>
              <a:t>har vurderet</a:t>
            </a:r>
            <a:r>
              <a:rPr lang="da-DK" sz="2600" dirty="0">
                <a:solidFill>
                  <a:srgbClr val="000000"/>
                </a:solidFill>
                <a:latin typeface="Verdana" panose="020B0604030504040204" pitchFamily="34" charset="0"/>
              </a:rPr>
              <a:t>, at en firdobling af VE-produktionen f.eks. kan realiseres ved at udlægge 47.400 ha til nye solceller samt udskifte flere eksisterende vindmøller til større vindmøller. Til sammenligning er hele Silkeborg Kommune 86.490 ha.</a:t>
            </a:r>
            <a:endParaRPr lang="da-DK" sz="2600" dirty="0">
              <a:latin typeface="Verdana" panose="020B0604030504040204" pitchFamily="34" charset="0"/>
            </a:endParaRPr>
          </a:p>
          <a:p>
            <a:endParaRPr lang="da-DK" dirty="0"/>
          </a:p>
          <a:p>
            <a:r>
              <a:rPr lang="da-DK" dirty="0"/>
              <a:t>DK2020 = 70 % CO2 reduktion i 2030 – 100% i 2050</a:t>
            </a:r>
          </a:p>
        </p:txBody>
      </p:sp>
      <p:sp>
        <p:nvSpPr>
          <p:cNvPr id="4" name="Pladsholder til slidenummer 3"/>
          <p:cNvSpPr>
            <a:spLocks noGrp="1"/>
          </p:cNvSpPr>
          <p:nvPr>
            <p:ph type="sldNum" sz="quarter" idx="5"/>
          </p:nvPr>
        </p:nvSpPr>
        <p:spPr/>
        <p:txBody>
          <a:bodyPr/>
          <a:lstStyle/>
          <a:p>
            <a:fld id="{6792E320-63AA-4E14-83AB-9CD3DEDA0A91}" type="slidenum">
              <a:rPr lang="da-DK" smtClean="0"/>
              <a:t>3</a:t>
            </a:fld>
            <a:endParaRPr lang="da-DK"/>
          </a:p>
        </p:txBody>
      </p:sp>
    </p:spTree>
    <p:extLst>
      <p:ext uri="{BB962C8B-B14F-4D97-AF65-F5344CB8AC3E}">
        <p14:creationId xmlns:p14="http://schemas.microsoft.com/office/powerpoint/2010/main" val="31112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14</a:t>
            </a:fld>
            <a:endParaRPr lang="da-DK"/>
          </a:p>
        </p:txBody>
      </p:sp>
    </p:spTree>
    <p:extLst>
      <p:ext uri="{BB962C8B-B14F-4D97-AF65-F5344CB8AC3E}">
        <p14:creationId xmlns:p14="http://schemas.microsoft.com/office/powerpoint/2010/main" val="124908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15</a:t>
            </a:fld>
            <a:endParaRPr lang="da-DK"/>
          </a:p>
        </p:txBody>
      </p:sp>
    </p:spTree>
    <p:extLst>
      <p:ext uri="{BB962C8B-B14F-4D97-AF65-F5344CB8AC3E}">
        <p14:creationId xmlns:p14="http://schemas.microsoft.com/office/powerpoint/2010/main" val="3499566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16</a:t>
            </a:fld>
            <a:endParaRPr lang="da-DK"/>
          </a:p>
        </p:txBody>
      </p:sp>
    </p:spTree>
    <p:extLst>
      <p:ext uri="{BB962C8B-B14F-4D97-AF65-F5344CB8AC3E}">
        <p14:creationId xmlns:p14="http://schemas.microsoft.com/office/powerpoint/2010/main" val="983475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17</a:t>
            </a:fld>
            <a:endParaRPr lang="da-DK"/>
          </a:p>
        </p:txBody>
      </p:sp>
    </p:spTree>
    <p:extLst>
      <p:ext uri="{BB962C8B-B14F-4D97-AF65-F5344CB8AC3E}">
        <p14:creationId xmlns:p14="http://schemas.microsoft.com/office/powerpoint/2010/main" val="2497010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18</a:t>
            </a:fld>
            <a:endParaRPr lang="da-DK"/>
          </a:p>
        </p:txBody>
      </p:sp>
    </p:spTree>
    <p:extLst>
      <p:ext uri="{BB962C8B-B14F-4D97-AF65-F5344CB8AC3E}">
        <p14:creationId xmlns:p14="http://schemas.microsoft.com/office/powerpoint/2010/main" val="985731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19</a:t>
            </a:fld>
            <a:endParaRPr lang="da-DK"/>
          </a:p>
        </p:txBody>
      </p:sp>
    </p:spTree>
    <p:extLst>
      <p:ext uri="{BB962C8B-B14F-4D97-AF65-F5344CB8AC3E}">
        <p14:creationId xmlns:p14="http://schemas.microsoft.com/office/powerpoint/2010/main" val="181208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20</a:t>
            </a:fld>
            <a:endParaRPr lang="da-DK"/>
          </a:p>
        </p:txBody>
      </p:sp>
    </p:spTree>
    <p:extLst>
      <p:ext uri="{BB962C8B-B14F-4D97-AF65-F5344CB8AC3E}">
        <p14:creationId xmlns:p14="http://schemas.microsoft.com/office/powerpoint/2010/main" val="1850119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21</a:t>
            </a:fld>
            <a:endParaRPr lang="da-DK"/>
          </a:p>
        </p:txBody>
      </p:sp>
    </p:spTree>
    <p:extLst>
      <p:ext uri="{BB962C8B-B14F-4D97-AF65-F5344CB8AC3E}">
        <p14:creationId xmlns:p14="http://schemas.microsoft.com/office/powerpoint/2010/main" val="2274732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22</a:t>
            </a:fld>
            <a:endParaRPr lang="da-DK"/>
          </a:p>
        </p:txBody>
      </p:sp>
    </p:spTree>
    <p:extLst>
      <p:ext uri="{BB962C8B-B14F-4D97-AF65-F5344CB8AC3E}">
        <p14:creationId xmlns:p14="http://schemas.microsoft.com/office/powerpoint/2010/main" val="3505160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23</a:t>
            </a:fld>
            <a:endParaRPr lang="da-DK"/>
          </a:p>
        </p:txBody>
      </p:sp>
    </p:spTree>
    <p:extLst>
      <p:ext uri="{BB962C8B-B14F-4D97-AF65-F5344CB8AC3E}">
        <p14:creationId xmlns:p14="http://schemas.microsoft.com/office/powerpoint/2010/main" val="42222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4</a:t>
            </a:fld>
            <a:endParaRPr lang="da-DK"/>
          </a:p>
        </p:txBody>
      </p:sp>
    </p:spTree>
    <p:extLst>
      <p:ext uri="{BB962C8B-B14F-4D97-AF65-F5344CB8AC3E}">
        <p14:creationId xmlns:p14="http://schemas.microsoft.com/office/powerpoint/2010/main" val="3830528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24</a:t>
            </a:fld>
            <a:endParaRPr lang="da-DK"/>
          </a:p>
        </p:txBody>
      </p:sp>
    </p:spTree>
    <p:extLst>
      <p:ext uri="{BB962C8B-B14F-4D97-AF65-F5344CB8AC3E}">
        <p14:creationId xmlns:p14="http://schemas.microsoft.com/office/powerpoint/2010/main" val="24927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25</a:t>
            </a:fld>
            <a:endParaRPr lang="da-DK"/>
          </a:p>
        </p:txBody>
      </p:sp>
    </p:spTree>
    <p:extLst>
      <p:ext uri="{BB962C8B-B14F-4D97-AF65-F5344CB8AC3E}">
        <p14:creationId xmlns:p14="http://schemas.microsoft.com/office/powerpoint/2010/main" val="415235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5</a:t>
            </a:fld>
            <a:endParaRPr lang="da-DK"/>
          </a:p>
        </p:txBody>
      </p:sp>
    </p:spTree>
    <p:extLst>
      <p:ext uri="{BB962C8B-B14F-4D97-AF65-F5344CB8AC3E}">
        <p14:creationId xmlns:p14="http://schemas.microsoft.com/office/powerpoint/2010/main" val="3830528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6</a:t>
            </a:fld>
            <a:endParaRPr lang="da-DK"/>
          </a:p>
        </p:txBody>
      </p:sp>
    </p:spTree>
    <p:extLst>
      <p:ext uri="{BB962C8B-B14F-4D97-AF65-F5344CB8AC3E}">
        <p14:creationId xmlns:p14="http://schemas.microsoft.com/office/powerpoint/2010/main" val="192460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Fortsat mulighed for mindre anlæg i tilknytning til bolig og erhverv</a:t>
            </a:r>
          </a:p>
        </p:txBody>
      </p:sp>
      <p:sp>
        <p:nvSpPr>
          <p:cNvPr id="4" name="Pladsholder til slidenummer 3"/>
          <p:cNvSpPr>
            <a:spLocks noGrp="1"/>
          </p:cNvSpPr>
          <p:nvPr>
            <p:ph type="sldNum" sz="quarter" idx="5"/>
          </p:nvPr>
        </p:nvSpPr>
        <p:spPr/>
        <p:txBody>
          <a:bodyPr/>
          <a:lstStyle/>
          <a:p>
            <a:fld id="{6792E320-63AA-4E14-83AB-9CD3DEDA0A91}" type="slidenum">
              <a:rPr lang="da-DK" smtClean="0"/>
              <a:t>7</a:t>
            </a:fld>
            <a:endParaRPr lang="da-DK"/>
          </a:p>
        </p:txBody>
      </p:sp>
    </p:spTree>
    <p:extLst>
      <p:ext uri="{BB962C8B-B14F-4D97-AF65-F5344CB8AC3E}">
        <p14:creationId xmlns:p14="http://schemas.microsoft.com/office/powerpoint/2010/main" val="209346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8</a:t>
            </a:fld>
            <a:endParaRPr lang="da-DK"/>
          </a:p>
        </p:txBody>
      </p:sp>
    </p:spTree>
    <p:extLst>
      <p:ext uri="{BB962C8B-B14F-4D97-AF65-F5344CB8AC3E}">
        <p14:creationId xmlns:p14="http://schemas.microsoft.com/office/powerpoint/2010/main" val="284284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9</a:t>
            </a:fld>
            <a:endParaRPr lang="da-DK"/>
          </a:p>
        </p:txBody>
      </p:sp>
    </p:spTree>
    <p:extLst>
      <p:ext uri="{BB962C8B-B14F-4D97-AF65-F5344CB8AC3E}">
        <p14:creationId xmlns:p14="http://schemas.microsoft.com/office/powerpoint/2010/main" val="266859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10</a:t>
            </a:fld>
            <a:endParaRPr lang="da-DK"/>
          </a:p>
        </p:txBody>
      </p:sp>
    </p:spTree>
    <p:extLst>
      <p:ext uri="{BB962C8B-B14F-4D97-AF65-F5344CB8AC3E}">
        <p14:creationId xmlns:p14="http://schemas.microsoft.com/office/powerpoint/2010/main" val="125537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792E320-63AA-4E14-83AB-9CD3DEDA0A91}" type="slidenum">
              <a:rPr lang="da-DK" smtClean="0"/>
              <a:t>13</a:t>
            </a:fld>
            <a:endParaRPr lang="da-DK"/>
          </a:p>
        </p:txBody>
      </p:sp>
    </p:spTree>
    <p:extLst>
      <p:ext uri="{BB962C8B-B14F-4D97-AF65-F5344CB8AC3E}">
        <p14:creationId xmlns:p14="http://schemas.microsoft.com/office/powerpoint/2010/main" val="168925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37FAB0-5D64-4041-B093-AD9E491FE98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B5BFECA-22B3-4CC9-A663-3AD1BE1451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4AE107E-8BFD-4262-B90E-915D405B494E}"/>
              </a:ext>
            </a:extLst>
          </p:cNvPr>
          <p:cNvSpPr>
            <a:spLocks noGrp="1"/>
          </p:cNvSpPr>
          <p:nvPr>
            <p:ph type="dt" sz="half" idx="10"/>
          </p:nvPr>
        </p:nvSpPr>
        <p:spPr/>
        <p:txBody>
          <a:bodyPr/>
          <a:lstStyle/>
          <a:p>
            <a:fld id="{0EADF16C-CC47-4E2D-9E0E-11FCC9581621}" type="datetimeFigureOut">
              <a:rPr lang="da-DK" smtClean="0"/>
              <a:t>31-03-2023</a:t>
            </a:fld>
            <a:endParaRPr lang="da-DK"/>
          </a:p>
        </p:txBody>
      </p:sp>
      <p:sp>
        <p:nvSpPr>
          <p:cNvPr id="5" name="Pladsholder til sidefod 4">
            <a:extLst>
              <a:ext uri="{FF2B5EF4-FFF2-40B4-BE49-F238E27FC236}">
                <a16:creationId xmlns:a16="http://schemas.microsoft.com/office/drawing/2014/main" id="{F383A3EB-8ACE-461B-85B6-14B97A10428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FB63963-A4FA-476C-8B11-893D60DD2731}"/>
              </a:ext>
            </a:extLst>
          </p:cNvPr>
          <p:cNvSpPr>
            <a:spLocks noGrp="1"/>
          </p:cNvSpPr>
          <p:nvPr>
            <p:ph type="sldNum" sz="quarter" idx="12"/>
          </p:nvPr>
        </p:nvSpPr>
        <p:spPr/>
        <p:txBody>
          <a:bodyPr/>
          <a:lstStyle/>
          <a:p>
            <a:fld id="{BE89F7C1-F513-4D59-ACD8-C5F09CF2E247}" type="slidenum">
              <a:rPr lang="da-DK" smtClean="0"/>
              <a:t>‹nr.›</a:t>
            </a:fld>
            <a:endParaRPr lang="da-DK"/>
          </a:p>
        </p:txBody>
      </p:sp>
    </p:spTree>
    <p:extLst>
      <p:ext uri="{BB962C8B-B14F-4D97-AF65-F5344CB8AC3E}">
        <p14:creationId xmlns:p14="http://schemas.microsoft.com/office/powerpoint/2010/main" val="949338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60C22-3193-47FA-A6F6-B7798428AFC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A5D1104-8D46-45E9-8448-3BBCE433AA40}"/>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D252EA3-D4DB-48BB-B405-150577AD4B81}"/>
              </a:ext>
            </a:extLst>
          </p:cNvPr>
          <p:cNvSpPr>
            <a:spLocks noGrp="1"/>
          </p:cNvSpPr>
          <p:nvPr>
            <p:ph type="dt" sz="half" idx="10"/>
          </p:nvPr>
        </p:nvSpPr>
        <p:spPr/>
        <p:txBody>
          <a:bodyPr/>
          <a:lstStyle/>
          <a:p>
            <a:fld id="{0EADF16C-CC47-4E2D-9E0E-11FCC9581621}" type="datetimeFigureOut">
              <a:rPr lang="da-DK" smtClean="0"/>
              <a:t>31-03-2023</a:t>
            </a:fld>
            <a:endParaRPr lang="da-DK"/>
          </a:p>
        </p:txBody>
      </p:sp>
      <p:sp>
        <p:nvSpPr>
          <p:cNvPr id="5" name="Pladsholder til sidefod 4">
            <a:extLst>
              <a:ext uri="{FF2B5EF4-FFF2-40B4-BE49-F238E27FC236}">
                <a16:creationId xmlns:a16="http://schemas.microsoft.com/office/drawing/2014/main" id="{8436638E-E8B9-404A-8130-AC277AC1C11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5E2C5C1-5724-4F30-8DAF-36F5971CE069}"/>
              </a:ext>
            </a:extLst>
          </p:cNvPr>
          <p:cNvSpPr>
            <a:spLocks noGrp="1"/>
          </p:cNvSpPr>
          <p:nvPr>
            <p:ph type="sldNum" sz="quarter" idx="12"/>
          </p:nvPr>
        </p:nvSpPr>
        <p:spPr/>
        <p:txBody>
          <a:bodyPr/>
          <a:lstStyle/>
          <a:p>
            <a:fld id="{BE89F7C1-F513-4D59-ACD8-C5F09CF2E247}" type="slidenum">
              <a:rPr lang="da-DK" smtClean="0"/>
              <a:t>‹nr.›</a:t>
            </a:fld>
            <a:endParaRPr lang="da-DK"/>
          </a:p>
        </p:txBody>
      </p:sp>
    </p:spTree>
    <p:extLst>
      <p:ext uri="{BB962C8B-B14F-4D97-AF65-F5344CB8AC3E}">
        <p14:creationId xmlns:p14="http://schemas.microsoft.com/office/powerpoint/2010/main" val="262309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88ACF917-5354-4E94-A5A3-1C81EA75390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EB7B1341-5002-4D51-88A1-55B4AD551BD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49D2DFF-D168-466E-8B8B-26DEF9AB6380}"/>
              </a:ext>
            </a:extLst>
          </p:cNvPr>
          <p:cNvSpPr>
            <a:spLocks noGrp="1"/>
          </p:cNvSpPr>
          <p:nvPr>
            <p:ph type="dt" sz="half" idx="10"/>
          </p:nvPr>
        </p:nvSpPr>
        <p:spPr/>
        <p:txBody>
          <a:bodyPr/>
          <a:lstStyle/>
          <a:p>
            <a:fld id="{0EADF16C-CC47-4E2D-9E0E-11FCC9581621}" type="datetimeFigureOut">
              <a:rPr lang="da-DK" smtClean="0"/>
              <a:t>31-03-2023</a:t>
            </a:fld>
            <a:endParaRPr lang="da-DK"/>
          </a:p>
        </p:txBody>
      </p:sp>
      <p:sp>
        <p:nvSpPr>
          <p:cNvPr id="5" name="Pladsholder til sidefod 4">
            <a:extLst>
              <a:ext uri="{FF2B5EF4-FFF2-40B4-BE49-F238E27FC236}">
                <a16:creationId xmlns:a16="http://schemas.microsoft.com/office/drawing/2014/main" id="{DFB52B28-C1CC-43FB-A5CE-0510952BC03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4538E10-A510-4A52-BAC5-CA08779D55AF}"/>
              </a:ext>
            </a:extLst>
          </p:cNvPr>
          <p:cNvSpPr>
            <a:spLocks noGrp="1"/>
          </p:cNvSpPr>
          <p:nvPr>
            <p:ph type="sldNum" sz="quarter" idx="12"/>
          </p:nvPr>
        </p:nvSpPr>
        <p:spPr/>
        <p:txBody>
          <a:bodyPr/>
          <a:lstStyle/>
          <a:p>
            <a:fld id="{BE89F7C1-F513-4D59-ACD8-C5F09CF2E247}" type="slidenum">
              <a:rPr lang="da-DK" smtClean="0"/>
              <a:t>‹nr.›</a:t>
            </a:fld>
            <a:endParaRPr lang="da-DK"/>
          </a:p>
        </p:txBody>
      </p:sp>
    </p:spTree>
    <p:extLst>
      <p:ext uri="{BB962C8B-B14F-4D97-AF65-F5344CB8AC3E}">
        <p14:creationId xmlns:p14="http://schemas.microsoft.com/office/powerpoint/2010/main" val="3675464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rside">
    <p:spTree>
      <p:nvGrpSpPr>
        <p:cNvPr id="1" name=""/>
        <p:cNvGrpSpPr/>
        <p:nvPr/>
      </p:nvGrpSpPr>
      <p:grpSpPr>
        <a:xfrm>
          <a:off x="0" y="0"/>
          <a:ext cx="0" cy="0"/>
          <a:chOff x="0" y="0"/>
          <a:chExt cx="0" cy="0"/>
        </a:xfrm>
      </p:grpSpPr>
      <p:pic>
        <p:nvPicPr>
          <p:cNvPr id="9" name="Billede 8" descr="Logo" title="Logo">
            <a:extLst>
              <a:ext uri="{FF2B5EF4-FFF2-40B4-BE49-F238E27FC236}">
                <a16:creationId xmlns:a16="http://schemas.microsoft.com/office/drawing/2014/main" id="{B348DA47-9B36-47C5-9228-6AF89B23F0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a:xfrm>
            <a:off x="0" y="4464000"/>
            <a:ext cx="12193200" cy="1764000"/>
          </a:xfrm>
          <a:prstGeom prst="rect">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dirty="0"/>
          </a:p>
        </p:txBody>
      </p:sp>
      <p:cxnSp>
        <p:nvCxnSpPr>
          <p:cNvPr id="7" name="Straight Connector 6">
            <a:extLst>
              <a:ext uri="{C183D7F6-B498-43B3-948B-1728B52AA6E4}">
                <adec:decorative xmlns:adec="http://schemas.microsoft.com/office/drawing/2017/decorative" val="1"/>
              </a:ext>
            </a:extLst>
          </p:cNvPr>
          <p:cNvCxnSpPr/>
          <p:nvPr userDrawn="1"/>
        </p:nvCxnSpPr>
        <p:spPr>
          <a:xfrm>
            <a:off x="8262000" y="4752000"/>
            <a:ext cx="0" cy="116280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DocumentInfo" descr="Dokumentinfo"/>
          <p:cNvSpPr>
            <a:spLocks noGrp="1"/>
          </p:cNvSpPr>
          <p:nvPr>
            <p:ph type="body" sz="quarter" idx="11" hasCustomPrompt="1"/>
          </p:nvPr>
        </p:nvSpPr>
        <p:spPr>
          <a:xfrm>
            <a:off x="8568001" y="4752000"/>
            <a:ext cx="3504664" cy="549208"/>
          </a:xfrm>
          <a:prstGeom prst="rect">
            <a:avLst/>
          </a:prstGeom>
          <a:solidFill>
            <a:srgbClr val="080808"/>
          </a:solidFill>
        </p:spPr>
        <p:txBody>
          <a:bodyPr>
            <a:noAutofit/>
          </a:bodyPr>
          <a:lstStyle>
            <a:lvl1pPr marL="0" indent="0" algn="l">
              <a:lnSpc>
                <a:spcPts val="2000"/>
              </a:lnSpc>
              <a:spcBef>
                <a:spcPts val="0"/>
              </a:spcBef>
              <a:buNone/>
              <a:defRPr sz="1600" baseline="0">
                <a:solidFill>
                  <a:srgbClr val="FFFFFF"/>
                </a:solidFill>
                <a:latin typeface="Calibri Light" panose="020F0302020204030204" pitchFamily="34" charset="0"/>
                <a:cs typeface="Calibri Light" panose="020F030202020403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noProof="0" dirty="0"/>
              <a:t>&lt;Anledning&gt;</a:t>
            </a:r>
          </a:p>
          <a:p>
            <a:pPr lvl="0"/>
            <a:r>
              <a:rPr lang="da-DK" noProof="0" dirty="0"/>
              <a:t>&lt;Dato&gt;</a:t>
            </a:r>
          </a:p>
        </p:txBody>
      </p:sp>
      <p:sp>
        <p:nvSpPr>
          <p:cNvPr id="8" name="Sender" descr="Afsender"/>
          <p:cNvSpPr>
            <a:spLocks noGrp="1"/>
          </p:cNvSpPr>
          <p:nvPr>
            <p:ph type="body" sz="quarter" idx="13" hasCustomPrompt="1"/>
          </p:nvPr>
        </p:nvSpPr>
        <p:spPr>
          <a:xfrm>
            <a:off x="8568001" y="5346000"/>
            <a:ext cx="3504664" cy="549208"/>
          </a:xfrm>
          <a:prstGeom prst="rect">
            <a:avLst/>
          </a:prstGeom>
          <a:solidFill>
            <a:srgbClr val="080808"/>
          </a:solidFill>
        </p:spPr>
        <p:txBody>
          <a:bodyPr>
            <a:noAutofit/>
          </a:bodyPr>
          <a:lstStyle>
            <a:lvl1pPr marL="0" indent="0" algn="l">
              <a:lnSpc>
                <a:spcPts val="2000"/>
              </a:lnSpc>
              <a:spcBef>
                <a:spcPts val="0"/>
              </a:spcBef>
              <a:buNone/>
              <a:defRPr sz="1600" baseline="0">
                <a:solidFill>
                  <a:srgbClr val="FFFFFF"/>
                </a:solidFill>
                <a:latin typeface="Calibri Light" panose="020F0302020204030204" pitchFamily="34" charset="0"/>
                <a:cs typeface="Calibri Light" panose="020F0302020204030204"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&lt;</a:t>
            </a:r>
            <a:r>
              <a:rPr lang="da-DK" noProof="0" dirty="0"/>
              <a:t>Navn</a:t>
            </a:r>
            <a:r>
              <a:rPr lang="en-US" dirty="0"/>
              <a:t>&gt;</a:t>
            </a:r>
          </a:p>
          <a:p>
            <a:pPr lvl="0"/>
            <a:r>
              <a:rPr lang="en-US" dirty="0"/>
              <a:t>&lt;</a:t>
            </a:r>
            <a:r>
              <a:rPr lang="da-DK" noProof="0" dirty="0"/>
              <a:t>Stilling</a:t>
            </a:r>
            <a:r>
              <a:rPr lang="en-US" dirty="0"/>
              <a:t>&gt;</a:t>
            </a:r>
          </a:p>
        </p:txBody>
      </p:sp>
      <p:sp>
        <p:nvSpPr>
          <p:cNvPr id="3" name="Heading">
            <a:extLst>
              <a:ext uri="{FF2B5EF4-FFF2-40B4-BE49-F238E27FC236}">
                <a16:creationId xmlns:a16="http://schemas.microsoft.com/office/drawing/2014/main" id="{DC5D11AF-1CC2-446C-8170-EED2EDE6774B}"/>
              </a:ext>
            </a:extLst>
          </p:cNvPr>
          <p:cNvSpPr>
            <a:spLocks noGrp="1"/>
          </p:cNvSpPr>
          <p:nvPr>
            <p:ph type="title" hasCustomPrompt="1"/>
          </p:nvPr>
        </p:nvSpPr>
        <p:spPr>
          <a:xfrm>
            <a:off x="1836000" y="4752000"/>
            <a:ext cx="6120000" cy="1162800"/>
          </a:xfrm>
          <a:solidFill>
            <a:srgbClr val="080808"/>
          </a:solidFill>
        </p:spPr>
        <p:txBody>
          <a:bodyPr/>
          <a:lstStyle>
            <a:lvl1pPr algn="r">
              <a:defRPr>
                <a:solidFill>
                  <a:srgbClr val="FFFFFF"/>
                </a:solidFill>
              </a:defRPr>
            </a:lvl1pPr>
          </a:lstStyle>
          <a:p>
            <a:r>
              <a:rPr lang="da-DK" dirty="0"/>
              <a:t>&lt;Overskrift&gt;</a:t>
            </a:r>
            <a:br>
              <a:rPr lang="da-DK" dirty="0"/>
            </a:br>
            <a:r>
              <a:rPr lang="da-DK" dirty="0"/>
              <a:t>&lt;Overskrift&gt;</a:t>
            </a:r>
          </a:p>
        </p:txBody>
      </p:sp>
      <p:pic>
        <p:nvPicPr>
          <p:cNvPr id="12" name="Billede 11" descr="Logo" title="Logo">
            <a:extLst>
              <a:ext uri="{FF2B5EF4-FFF2-40B4-BE49-F238E27FC236}">
                <a16:creationId xmlns:a16="http://schemas.microsoft.com/office/drawing/2014/main" id="{93F125AC-867C-4CB2-8B24-871CB7BEA9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24335" y="6440235"/>
            <a:ext cx="1115665" cy="237765"/>
          </a:xfrm>
          <a:prstGeom prst="rect">
            <a:avLst/>
          </a:prstGeom>
        </p:spPr>
      </p:pic>
    </p:spTree>
    <p:extLst>
      <p:ext uri="{BB962C8B-B14F-4D97-AF65-F5344CB8AC3E}">
        <p14:creationId xmlns:p14="http://schemas.microsoft.com/office/powerpoint/2010/main" val="341169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A71A3-C11E-450D-9378-0B841A2DA64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AD04524-9088-4DE5-8CB2-A73E7637E53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AB1E919-DD42-41D2-B247-E1825BB95649}"/>
              </a:ext>
            </a:extLst>
          </p:cNvPr>
          <p:cNvSpPr>
            <a:spLocks noGrp="1"/>
          </p:cNvSpPr>
          <p:nvPr>
            <p:ph type="dt" sz="half" idx="10"/>
          </p:nvPr>
        </p:nvSpPr>
        <p:spPr/>
        <p:txBody>
          <a:bodyPr/>
          <a:lstStyle/>
          <a:p>
            <a:fld id="{0EADF16C-CC47-4E2D-9E0E-11FCC9581621}" type="datetimeFigureOut">
              <a:rPr lang="da-DK" smtClean="0"/>
              <a:t>31-03-2023</a:t>
            </a:fld>
            <a:endParaRPr lang="da-DK"/>
          </a:p>
        </p:txBody>
      </p:sp>
      <p:sp>
        <p:nvSpPr>
          <p:cNvPr id="5" name="Pladsholder til sidefod 4">
            <a:extLst>
              <a:ext uri="{FF2B5EF4-FFF2-40B4-BE49-F238E27FC236}">
                <a16:creationId xmlns:a16="http://schemas.microsoft.com/office/drawing/2014/main" id="{4BFD90D8-0DC1-417B-898B-9A349EA844F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FB3D559-1930-4690-A3EC-946C8AB190D7}"/>
              </a:ext>
            </a:extLst>
          </p:cNvPr>
          <p:cNvSpPr>
            <a:spLocks noGrp="1"/>
          </p:cNvSpPr>
          <p:nvPr>
            <p:ph type="sldNum" sz="quarter" idx="12"/>
          </p:nvPr>
        </p:nvSpPr>
        <p:spPr/>
        <p:txBody>
          <a:bodyPr/>
          <a:lstStyle/>
          <a:p>
            <a:fld id="{BE89F7C1-F513-4D59-ACD8-C5F09CF2E247}" type="slidenum">
              <a:rPr lang="da-DK" smtClean="0"/>
              <a:t>‹nr.›</a:t>
            </a:fld>
            <a:endParaRPr lang="da-DK"/>
          </a:p>
        </p:txBody>
      </p:sp>
    </p:spTree>
    <p:extLst>
      <p:ext uri="{BB962C8B-B14F-4D97-AF65-F5344CB8AC3E}">
        <p14:creationId xmlns:p14="http://schemas.microsoft.com/office/powerpoint/2010/main" val="265777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BECBD-397C-4D7A-95AB-8EAA90FEC577}"/>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445356D-8BD0-4941-9C0A-13E9B58705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E10ABAB-35BB-4450-BD7D-34A1AB4C72E1}"/>
              </a:ext>
            </a:extLst>
          </p:cNvPr>
          <p:cNvSpPr>
            <a:spLocks noGrp="1"/>
          </p:cNvSpPr>
          <p:nvPr>
            <p:ph type="dt" sz="half" idx="10"/>
          </p:nvPr>
        </p:nvSpPr>
        <p:spPr/>
        <p:txBody>
          <a:bodyPr/>
          <a:lstStyle/>
          <a:p>
            <a:fld id="{0EADF16C-CC47-4E2D-9E0E-11FCC9581621}" type="datetimeFigureOut">
              <a:rPr lang="da-DK" smtClean="0"/>
              <a:t>31-03-2023</a:t>
            </a:fld>
            <a:endParaRPr lang="da-DK"/>
          </a:p>
        </p:txBody>
      </p:sp>
      <p:sp>
        <p:nvSpPr>
          <p:cNvPr id="5" name="Pladsholder til sidefod 4">
            <a:extLst>
              <a:ext uri="{FF2B5EF4-FFF2-40B4-BE49-F238E27FC236}">
                <a16:creationId xmlns:a16="http://schemas.microsoft.com/office/drawing/2014/main" id="{42DDC0A4-4A81-48E8-B760-77A7F7BE883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6CD09EC-2A09-4EC5-B8FD-29C616C42BC3}"/>
              </a:ext>
            </a:extLst>
          </p:cNvPr>
          <p:cNvSpPr>
            <a:spLocks noGrp="1"/>
          </p:cNvSpPr>
          <p:nvPr>
            <p:ph type="sldNum" sz="quarter" idx="12"/>
          </p:nvPr>
        </p:nvSpPr>
        <p:spPr/>
        <p:txBody>
          <a:bodyPr/>
          <a:lstStyle/>
          <a:p>
            <a:fld id="{BE89F7C1-F513-4D59-ACD8-C5F09CF2E247}" type="slidenum">
              <a:rPr lang="da-DK" smtClean="0"/>
              <a:t>‹nr.›</a:t>
            </a:fld>
            <a:endParaRPr lang="da-DK"/>
          </a:p>
        </p:txBody>
      </p:sp>
    </p:spTree>
    <p:extLst>
      <p:ext uri="{BB962C8B-B14F-4D97-AF65-F5344CB8AC3E}">
        <p14:creationId xmlns:p14="http://schemas.microsoft.com/office/powerpoint/2010/main" val="2158322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B308B-173E-44C6-BEA0-454B72D7F3A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A1E5877-5C95-4166-9BC3-8AE4D21CC63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77E2BF9-F60F-4BD5-A4CF-763552FC526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B7786671-8AFD-4B7C-9E05-8900093CA7A9}"/>
              </a:ext>
            </a:extLst>
          </p:cNvPr>
          <p:cNvSpPr>
            <a:spLocks noGrp="1"/>
          </p:cNvSpPr>
          <p:nvPr>
            <p:ph type="dt" sz="half" idx="10"/>
          </p:nvPr>
        </p:nvSpPr>
        <p:spPr/>
        <p:txBody>
          <a:bodyPr/>
          <a:lstStyle/>
          <a:p>
            <a:fld id="{0EADF16C-CC47-4E2D-9E0E-11FCC9581621}" type="datetimeFigureOut">
              <a:rPr lang="da-DK" smtClean="0"/>
              <a:t>31-03-2023</a:t>
            </a:fld>
            <a:endParaRPr lang="da-DK"/>
          </a:p>
        </p:txBody>
      </p:sp>
      <p:sp>
        <p:nvSpPr>
          <p:cNvPr id="6" name="Pladsholder til sidefod 5">
            <a:extLst>
              <a:ext uri="{FF2B5EF4-FFF2-40B4-BE49-F238E27FC236}">
                <a16:creationId xmlns:a16="http://schemas.microsoft.com/office/drawing/2014/main" id="{12403A5C-177F-4B9C-9220-EE8933383C5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A0256C8-AC07-4F1D-A0C5-E565B6490F67}"/>
              </a:ext>
            </a:extLst>
          </p:cNvPr>
          <p:cNvSpPr>
            <a:spLocks noGrp="1"/>
          </p:cNvSpPr>
          <p:nvPr>
            <p:ph type="sldNum" sz="quarter" idx="12"/>
          </p:nvPr>
        </p:nvSpPr>
        <p:spPr/>
        <p:txBody>
          <a:bodyPr/>
          <a:lstStyle/>
          <a:p>
            <a:fld id="{BE89F7C1-F513-4D59-ACD8-C5F09CF2E247}" type="slidenum">
              <a:rPr lang="da-DK" smtClean="0"/>
              <a:t>‹nr.›</a:t>
            </a:fld>
            <a:endParaRPr lang="da-DK"/>
          </a:p>
        </p:txBody>
      </p:sp>
    </p:spTree>
    <p:extLst>
      <p:ext uri="{BB962C8B-B14F-4D97-AF65-F5344CB8AC3E}">
        <p14:creationId xmlns:p14="http://schemas.microsoft.com/office/powerpoint/2010/main" val="115594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A5FE27-C51E-454B-8FD7-A97DCE53BDE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EB35BB1-8072-4AE2-9BC4-95248BD732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AD221EC-0BC5-4655-AA72-9F18F30D2E2E}"/>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FB2A5C5-8DE5-4EDB-893C-D97CA4FC2F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D1ADA52-8EDA-48E5-80B6-B1C730DD0756}"/>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00DA754-4604-4C77-AE70-CE0469F6167B}"/>
              </a:ext>
            </a:extLst>
          </p:cNvPr>
          <p:cNvSpPr>
            <a:spLocks noGrp="1"/>
          </p:cNvSpPr>
          <p:nvPr>
            <p:ph type="dt" sz="half" idx="10"/>
          </p:nvPr>
        </p:nvSpPr>
        <p:spPr/>
        <p:txBody>
          <a:bodyPr/>
          <a:lstStyle/>
          <a:p>
            <a:fld id="{0EADF16C-CC47-4E2D-9E0E-11FCC9581621}" type="datetimeFigureOut">
              <a:rPr lang="da-DK" smtClean="0"/>
              <a:t>31-03-2023</a:t>
            </a:fld>
            <a:endParaRPr lang="da-DK"/>
          </a:p>
        </p:txBody>
      </p:sp>
      <p:sp>
        <p:nvSpPr>
          <p:cNvPr id="8" name="Pladsholder til sidefod 7">
            <a:extLst>
              <a:ext uri="{FF2B5EF4-FFF2-40B4-BE49-F238E27FC236}">
                <a16:creationId xmlns:a16="http://schemas.microsoft.com/office/drawing/2014/main" id="{876DA910-2B5C-465C-A76A-86F32BAB6EB9}"/>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B81A03D-C717-456B-8653-6191D545BC40}"/>
              </a:ext>
            </a:extLst>
          </p:cNvPr>
          <p:cNvSpPr>
            <a:spLocks noGrp="1"/>
          </p:cNvSpPr>
          <p:nvPr>
            <p:ph type="sldNum" sz="quarter" idx="12"/>
          </p:nvPr>
        </p:nvSpPr>
        <p:spPr/>
        <p:txBody>
          <a:bodyPr/>
          <a:lstStyle/>
          <a:p>
            <a:fld id="{BE89F7C1-F513-4D59-ACD8-C5F09CF2E247}" type="slidenum">
              <a:rPr lang="da-DK" smtClean="0"/>
              <a:t>‹nr.›</a:t>
            </a:fld>
            <a:endParaRPr lang="da-DK"/>
          </a:p>
        </p:txBody>
      </p:sp>
    </p:spTree>
    <p:extLst>
      <p:ext uri="{BB962C8B-B14F-4D97-AF65-F5344CB8AC3E}">
        <p14:creationId xmlns:p14="http://schemas.microsoft.com/office/powerpoint/2010/main" val="197459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CA888F-ADFF-4398-A910-9304EED1906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7274B29-530E-4744-9778-C0B0A3409558}"/>
              </a:ext>
            </a:extLst>
          </p:cNvPr>
          <p:cNvSpPr>
            <a:spLocks noGrp="1"/>
          </p:cNvSpPr>
          <p:nvPr>
            <p:ph type="dt" sz="half" idx="10"/>
          </p:nvPr>
        </p:nvSpPr>
        <p:spPr/>
        <p:txBody>
          <a:bodyPr/>
          <a:lstStyle/>
          <a:p>
            <a:fld id="{0EADF16C-CC47-4E2D-9E0E-11FCC9581621}" type="datetimeFigureOut">
              <a:rPr lang="da-DK" smtClean="0"/>
              <a:t>31-03-2023</a:t>
            </a:fld>
            <a:endParaRPr lang="da-DK"/>
          </a:p>
        </p:txBody>
      </p:sp>
      <p:sp>
        <p:nvSpPr>
          <p:cNvPr id="4" name="Pladsholder til sidefod 3">
            <a:extLst>
              <a:ext uri="{FF2B5EF4-FFF2-40B4-BE49-F238E27FC236}">
                <a16:creationId xmlns:a16="http://schemas.microsoft.com/office/drawing/2014/main" id="{65E8D542-572B-4E67-A5FC-C5CAC466B1D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2AEB2AD0-9351-4D70-B208-F4C81F97F99E}"/>
              </a:ext>
            </a:extLst>
          </p:cNvPr>
          <p:cNvSpPr>
            <a:spLocks noGrp="1"/>
          </p:cNvSpPr>
          <p:nvPr>
            <p:ph type="sldNum" sz="quarter" idx="12"/>
          </p:nvPr>
        </p:nvSpPr>
        <p:spPr/>
        <p:txBody>
          <a:bodyPr/>
          <a:lstStyle/>
          <a:p>
            <a:fld id="{BE89F7C1-F513-4D59-ACD8-C5F09CF2E247}" type="slidenum">
              <a:rPr lang="da-DK" smtClean="0"/>
              <a:t>‹nr.›</a:t>
            </a:fld>
            <a:endParaRPr lang="da-DK"/>
          </a:p>
        </p:txBody>
      </p:sp>
    </p:spTree>
    <p:extLst>
      <p:ext uri="{BB962C8B-B14F-4D97-AF65-F5344CB8AC3E}">
        <p14:creationId xmlns:p14="http://schemas.microsoft.com/office/powerpoint/2010/main" val="76420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8639B34-FA8A-4FDF-B96C-EF52A3283363}"/>
              </a:ext>
            </a:extLst>
          </p:cNvPr>
          <p:cNvSpPr>
            <a:spLocks noGrp="1"/>
          </p:cNvSpPr>
          <p:nvPr>
            <p:ph type="dt" sz="half" idx="10"/>
          </p:nvPr>
        </p:nvSpPr>
        <p:spPr/>
        <p:txBody>
          <a:bodyPr/>
          <a:lstStyle/>
          <a:p>
            <a:fld id="{0EADF16C-CC47-4E2D-9E0E-11FCC9581621}" type="datetimeFigureOut">
              <a:rPr lang="da-DK" smtClean="0"/>
              <a:t>31-03-2023</a:t>
            </a:fld>
            <a:endParaRPr lang="da-DK"/>
          </a:p>
        </p:txBody>
      </p:sp>
      <p:sp>
        <p:nvSpPr>
          <p:cNvPr id="3" name="Pladsholder til sidefod 2">
            <a:extLst>
              <a:ext uri="{FF2B5EF4-FFF2-40B4-BE49-F238E27FC236}">
                <a16:creationId xmlns:a16="http://schemas.microsoft.com/office/drawing/2014/main" id="{F01AE037-D93C-466F-A204-FE648CF059D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2E4A29A-224F-4BAC-B852-316EF8DC7218}"/>
              </a:ext>
            </a:extLst>
          </p:cNvPr>
          <p:cNvSpPr>
            <a:spLocks noGrp="1"/>
          </p:cNvSpPr>
          <p:nvPr>
            <p:ph type="sldNum" sz="quarter" idx="12"/>
          </p:nvPr>
        </p:nvSpPr>
        <p:spPr/>
        <p:txBody>
          <a:bodyPr/>
          <a:lstStyle/>
          <a:p>
            <a:fld id="{BE89F7C1-F513-4D59-ACD8-C5F09CF2E247}" type="slidenum">
              <a:rPr lang="da-DK" smtClean="0"/>
              <a:t>‹nr.›</a:t>
            </a:fld>
            <a:endParaRPr lang="da-DK"/>
          </a:p>
        </p:txBody>
      </p:sp>
    </p:spTree>
    <p:extLst>
      <p:ext uri="{BB962C8B-B14F-4D97-AF65-F5344CB8AC3E}">
        <p14:creationId xmlns:p14="http://schemas.microsoft.com/office/powerpoint/2010/main" val="417744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AD3B4-F01B-4C03-A72D-8023ED4D030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9447002-C6C8-4ACB-9E57-D7C22E53DA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A7B34362-A69B-4E1F-B378-9453A44199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3056AC1-58D5-4465-B564-D6CBDE12D065}"/>
              </a:ext>
            </a:extLst>
          </p:cNvPr>
          <p:cNvSpPr>
            <a:spLocks noGrp="1"/>
          </p:cNvSpPr>
          <p:nvPr>
            <p:ph type="dt" sz="half" idx="10"/>
          </p:nvPr>
        </p:nvSpPr>
        <p:spPr/>
        <p:txBody>
          <a:bodyPr/>
          <a:lstStyle/>
          <a:p>
            <a:fld id="{0EADF16C-CC47-4E2D-9E0E-11FCC9581621}" type="datetimeFigureOut">
              <a:rPr lang="da-DK" smtClean="0"/>
              <a:t>31-03-2023</a:t>
            </a:fld>
            <a:endParaRPr lang="da-DK"/>
          </a:p>
        </p:txBody>
      </p:sp>
      <p:sp>
        <p:nvSpPr>
          <p:cNvPr id="6" name="Pladsholder til sidefod 5">
            <a:extLst>
              <a:ext uri="{FF2B5EF4-FFF2-40B4-BE49-F238E27FC236}">
                <a16:creationId xmlns:a16="http://schemas.microsoft.com/office/drawing/2014/main" id="{2715E6D3-724E-4BF0-9C71-DCB92596218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1C9775C-6417-405E-BAA8-AB9B0F509582}"/>
              </a:ext>
            </a:extLst>
          </p:cNvPr>
          <p:cNvSpPr>
            <a:spLocks noGrp="1"/>
          </p:cNvSpPr>
          <p:nvPr>
            <p:ph type="sldNum" sz="quarter" idx="12"/>
          </p:nvPr>
        </p:nvSpPr>
        <p:spPr/>
        <p:txBody>
          <a:bodyPr/>
          <a:lstStyle/>
          <a:p>
            <a:fld id="{BE89F7C1-F513-4D59-ACD8-C5F09CF2E247}" type="slidenum">
              <a:rPr lang="da-DK" smtClean="0"/>
              <a:t>‹nr.›</a:t>
            </a:fld>
            <a:endParaRPr lang="da-DK"/>
          </a:p>
        </p:txBody>
      </p:sp>
    </p:spTree>
    <p:extLst>
      <p:ext uri="{BB962C8B-B14F-4D97-AF65-F5344CB8AC3E}">
        <p14:creationId xmlns:p14="http://schemas.microsoft.com/office/powerpoint/2010/main" val="22412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07B00-E5EA-4618-BC7F-641A7C08105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C59E448-5B0D-450C-AE38-D93681CB5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410D929-637F-41CB-B474-624C0B8A7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302D0CC-607C-4938-82C0-DC35E9BFF623}"/>
              </a:ext>
            </a:extLst>
          </p:cNvPr>
          <p:cNvSpPr>
            <a:spLocks noGrp="1"/>
          </p:cNvSpPr>
          <p:nvPr>
            <p:ph type="dt" sz="half" idx="10"/>
          </p:nvPr>
        </p:nvSpPr>
        <p:spPr/>
        <p:txBody>
          <a:bodyPr/>
          <a:lstStyle/>
          <a:p>
            <a:fld id="{0EADF16C-CC47-4E2D-9E0E-11FCC9581621}" type="datetimeFigureOut">
              <a:rPr lang="da-DK" smtClean="0"/>
              <a:t>31-03-2023</a:t>
            </a:fld>
            <a:endParaRPr lang="da-DK"/>
          </a:p>
        </p:txBody>
      </p:sp>
      <p:sp>
        <p:nvSpPr>
          <p:cNvPr id="6" name="Pladsholder til sidefod 5">
            <a:extLst>
              <a:ext uri="{FF2B5EF4-FFF2-40B4-BE49-F238E27FC236}">
                <a16:creationId xmlns:a16="http://schemas.microsoft.com/office/drawing/2014/main" id="{0F73E27D-9B1F-4D9F-8A83-6C61ECB7E27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B68511A-0EC7-49B9-8F60-D6B0FDF27F6B}"/>
              </a:ext>
            </a:extLst>
          </p:cNvPr>
          <p:cNvSpPr>
            <a:spLocks noGrp="1"/>
          </p:cNvSpPr>
          <p:nvPr>
            <p:ph type="sldNum" sz="quarter" idx="12"/>
          </p:nvPr>
        </p:nvSpPr>
        <p:spPr/>
        <p:txBody>
          <a:bodyPr/>
          <a:lstStyle/>
          <a:p>
            <a:fld id="{BE89F7C1-F513-4D59-ACD8-C5F09CF2E247}" type="slidenum">
              <a:rPr lang="da-DK" smtClean="0"/>
              <a:t>‹nr.›</a:t>
            </a:fld>
            <a:endParaRPr lang="da-DK"/>
          </a:p>
        </p:txBody>
      </p:sp>
    </p:spTree>
    <p:extLst>
      <p:ext uri="{BB962C8B-B14F-4D97-AF65-F5344CB8AC3E}">
        <p14:creationId xmlns:p14="http://schemas.microsoft.com/office/powerpoint/2010/main" val="145800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6FFBECA-4FDD-4D59-AA65-4BD0C30D2A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8B78C3D-91EB-4A41-8FAB-8A5A02E1BE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0E68E7F-37DD-402D-B0A1-AA27F781EC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DF16C-CC47-4E2D-9E0E-11FCC9581621}" type="datetimeFigureOut">
              <a:rPr lang="da-DK" smtClean="0"/>
              <a:t>31-03-2023</a:t>
            </a:fld>
            <a:endParaRPr lang="da-DK"/>
          </a:p>
        </p:txBody>
      </p:sp>
      <p:sp>
        <p:nvSpPr>
          <p:cNvPr id="5" name="Pladsholder til sidefod 4">
            <a:extLst>
              <a:ext uri="{FF2B5EF4-FFF2-40B4-BE49-F238E27FC236}">
                <a16:creationId xmlns:a16="http://schemas.microsoft.com/office/drawing/2014/main" id="{FA297C4A-47E7-4C7E-81A4-8C4965B004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A125ED53-9727-4E93-A29E-F134798D97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9F7C1-F513-4D59-ACD8-C5F09CF2E247}" type="slidenum">
              <a:rPr lang="da-DK" smtClean="0"/>
              <a:t>‹nr.›</a:t>
            </a:fld>
            <a:endParaRPr lang="da-DK"/>
          </a:p>
        </p:txBody>
      </p:sp>
    </p:spTree>
    <p:extLst>
      <p:ext uri="{BB962C8B-B14F-4D97-AF65-F5344CB8AC3E}">
        <p14:creationId xmlns:p14="http://schemas.microsoft.com/office/powerpoint/2010/main" val="3795181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B7FB938-11D0-4635-B19D-BB567AB414C7}"/>
              </a:ext>
            </a:extLst>
          </p:cNvPr>
          <p:cNvSpPr>
            <a:spLocks noGrp="1"/>
          </p:cNvSpPr>
          <p:nvPr>
            <p:ph type="body" sz="quarter" idx="11"/>
          </p:nvPr>
        </p:nvSpPr>
        <p:spPr>
          <a:xfrm>
            <a:off x="8603668" y="4954772"/>
            <a:ext cx="3504664" cy="504376"/>
          </a:xfrm>
        </p:spPr>
        <p:txBody>
          <a:bodyPr/>
          <a:lstStyle/>
          <a:p>
            <a:endParaRPr lang="da-DK" dirty="0"/>
          </a:p>
          <a:p>
            <a:r>
              <a:rPr lang="da-DK" dirty="0"/>
              <a:t>Det Grønne Råd, marts 2023</a:t>
            </a:r>
          </a:p>
          <a:p>
            <a:endParaRPr lang="da-DK" dirty="0"/>
          </a:p>
        </p:txBody>
      </p:sp>
      <p:sp>
        <p:nvSpPr>
          <p:cNvPr id="4" name="Titel 3">
            <a:extLst>
              <a:ext uri="{FF2B5EF4-FFF2-40B4-BE49-F238E27FC236}">
                <a16:creationId xmlns:a16="http://schemas.microsoft.com/office/drawing/2014/main" id="{28C4BF16-F415-4D17-9EC5-09463F216FC8}"/>
              </a:ext>
            </a:extLst>
          </p:cNvPr>
          <p:cNvSpPr>
            <a:spLocks noGrp="1"/>
          </p:cNvSpPr>
          <p:nvPr>
            <p:ph type="title"/>
          </p:nvPr>
        </p:nvSpPr>
        <p:spPr/>
        <p:txBody>
          <a:bodyPr>
            <a:noAutofit/>
          </a:bodyPr>
          <a:lstStyle/>
          <a:p>
            <a:r>
              <a:rPr lang="da-DK" sz="3600" dirty="0"/>
              <a:t>Tekniske anlæg</a:t>
            </a:r>
          </a:p>
        </p:txBody>
      </p:sp>
    </p:spTree>
    <p:extLst>
      <p:ext uri="{BB962C8B-B14F-4D97-AF65-F5344CB8AC3E}">
        <p14:creationId xmlns:p14="http://schemas.microsoft.com/office/powerpoint/2010/main" val="2179496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E0A43FB0-D6ED-40EB-A846-C8ECE5BAA49D}"/>
              </a:ext>
            </a:extLst>
          </p:cNvPr>
          <p:cNvSpPr>
            <a:spLocks noGrp="1"/>
          </p:cNvSpPr>
          <p:nvPr>
            <p:ph idx="1"/>
          </p:nvPr>
        </p:nvSpPr>
        <p:spPr>
          <a:xfrm>
            <a:off x="503339" y="2344546"/>
            <a:ext cx="5460733" cy="2221728"/>
          </a:xfrm>
        </p:spPr>
        <p:txBody>
          <a:bodyPr>
            <a:normAutofit lnSpcReduction="10000"/>
          </a:bodyPr>
          <a:lstStyle/>
          <a:p>
            <a:pPr marL="0" indent="0">
              <a:buNone/>
            </a:pPr>
            <a:r>
              <a:rPr lang="da-DK" sz="2400" dirty="0"/>
              <a:t>To nye vindmølleområder</a:t>
            </a:r>
          </a:p>
          <a:p>
            <a:pPr lvl="1">
              <a:spcBef>
                <a:spcPts val="0"/>
              </a:spcBef>
            </a:pPr>
            <a:r>
              <a:rPr lang="da-DK" sz="2000" i="1" dirty="0"/>
              <a:t>Kraftvarmeværket (2-6 </a:t>
            </a:r>
            <a:r>
              <a:rPr lang="da-DK" sz="2000" i="1" dirty="0" err="1"/>
              <a:t>stk</a:t>
            </a:r>
            <a:r>
              <a:rPr lang="da-DK" sz="2000" i="1" dirty="0"/>
              <a:t>)</a:t>
            </a:r>
          </a:p>
          <a:p>
            <a:pPr lvl="1">
              <a:spcBef>
                <a:spcPts val="0"/>
              </a:spcBef>
            </a:pPr>
            <a:r>
              <a:rPr lang="da-DK" sz="2000" i="1" dirty="0"/>
              <a:t>Bredlund plantage (10 </a:t>
            </a:r>
            <a:r>
              <a:rPr lang="da-DK" sz="2000" i="1" dirty="0" err="1"/>
              <a:t>stk</a:t>
            </a:r>
            <a:r>
              <a:rPr lang="da-DK" sz="2000" i="1" dirty="0"/>
              <a:t>)</a:t>
            </a:r>
          </a:p>
          <a:p>
            <a:pPr marL="0" indent="0">
              <a:buNone/>
            </a:pPr>
            <a:endParaRPr lang="da-DK" sz="2400" dirty="0"/>
          </a:p>
          <a:p>
            <a:pPr marL="0" indent="0">
              <a:buNone/>
            </a:pPr>
            <a:r>
              <a:rPr lang="da-DK" sz="2400" dirty="0"/>
              <a:t>Fastholder vindmølleområder</a:t>
            </a:r>
          </a:p>
          <a:p>
            <a:pPr lvl="1">
              <a:spcBef>
                <a:spcPts val="0"/>
              </a:spcBef>
            </a:pPr>
            <a:r>
              <a:rPr lang="da-DK" sz="2000" i="1" dirty="0"/>
              <a:t>Ved Aunsbjerg (3-5 </a:t>
            </a:r>
            <a:r>
              <a:rPr lang="da-DK" sz="2000" i="1" dirty="0" err="1"/>
              <a:t>stk</a:t>
            </a:r>
            <a:r>
              <a:rPr lang="da-DK" sz="2000" i="1" dirty="0"/>
              <a:t>)</a:t>
            </a:r>
          </a:p>
          <a:p>
            <a:pPr lvl="1">
              <a:spcBef>
                <a:spcPts val="0"/>
              </a:spcBef>
            </a:pPr>
            <a:r>
              <a:rPr lang="da-DK" sz="2000" i="1" dirty="0"/>
              <a:t>Vest for Lille </a:t>
            </a:r>
            <a:r>
              <a:rPr lang="da-DK" sz="2000" i="1" dirty="0" err="1"/>
              <a:t>hjøllund</a:t>
            </a:r>
            <a:r>
              <a:rPr lang="da-DK" sz="2000" i="1" dirty="0"/>
              <a:t> (1-2 </a:t>
            </a:r>
            <a:r>
              <a:rPr lang="da-DK" sz="2000" i="1" dirty="0" err="1"/>
              <a:t>stk</a:t>
            </a:r>
            <a:r>
              <a:rPr lang="da-DK" sz="2000" i="1" dirty="0"/>
              <a:t>)</a:t>
            </a:r>
          </a:p>
          <a:p>
            <a:pPr marL="0" indent="0">
              <a:buNone/>
            </a:pPr>
            <a:endParaRPr lang="da-DK" sz="2400" b="1" dirty="0"/>
          </a:p>
        </p:txBody>
      </p:sp>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10850461" cy="1325563"/>
          </a:xfrm>
        </p:spPr>
        <p:txBody>
          <a:bodyPr/>
          <a:lstStyle/>
          <a:p>
            <a:pPr marL="0" indent="0">
              <a:buNone/>
            </a:pPr>
            <a:r>
              <a:rPr lang="da-DK" dirty="0"/>
              <a:t>Vindmøller</a:t>
            </a:r>
          </a:p>
        </p:txBody>
      </p:sp>
      <p:pic>
        <p:nvPicPr>
          <p:cNvPr id="4" name="Billede 3" descr="Et billede, der indeholder kort&#10;&#10;Automatisk genereret beskrivelse">
            <a:extLst>
              <a:ext uri="{FF2B5EF4-FFF2-40B4-BE49-F238E27FC236}">
                <a16:creationId xmlns:a16="http://schemas.microsoft.com/office/drawing/2014/main" id="{7D0C2530-55A9-406D-9E0F-19540DB808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5458" y="-472473"/>
            <a:ext cx="10478052" cy="7855767"/>
          </a:xfrm>
          <a:prstGeom prst="rect">
            <a:avLst/>
          </a:prstGeom>
        </p:spPr>
      </p:pic>
      <p:pic>
        <p:nvPicPr>
          <p:cNvPr id="5" name="Billede 4" descr="Et billede, der indeholder kort&#10;&#10;Automatisk genereret beskrivelse">
            <a:extLst>
              <a:ext uri="{FF2B5EF4-FFF2-40B4-BE49-F238E27FC236}">
                <a16:creationId xmlns:a16="http://schemas.microsoft.com/office/drawing/2014/main" id="{8328F369-C52F-43B7-93D3-9DC922CD87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6275" y="-886"/>
            <a:ext cx="7519916" cy="6894646"/>
          </a:xfrm>
          <a:prstGeom prst="rect">
            <a:avLst/>
          </a:prstGeom>
        </p:spPr>
      </p:pic>
      <p:pic>
        <p:nvPicPr>
          <p:cNvPr id="9" name="Billede 8" descr="Et billede, der indeholder kort&#10;&#10;Automatisk genereret beskrivelse">
            <a:extLst>
              <a:ext uri="{FF2B5EF4-FFF2-40B4-BE49-F238E27FC236}">
                <a16:creationId xmlns:a16="http://schemas.microsoft.com/office/drawing/2014/main" id="{C285E90A-EBD8-4B86-A154-B8C57138BF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6275" y="-886"/>
            <a:ext cx="7519916" cy="6894646"/>
          </a:xfrm>
          <a:prstGeom prst="rect">
            <a:avLst/>
          </a:prstGeom>
        </p:spPr>
      </p:pic>
      <p:sp>
        <p:nvSpPr>
          <p:cNvPr id="3" name="Tekstfelt 2">
            <a:extLst>
              <a:ext uri="{FF2B5EF4-FFF2-40B4-BE49-F238E27FC236}">
                <a16:creationId xmlns:a16="http://schemas.microsoft.com/office/drawing/2014/main" id="{283A49C7-1288-4207-9694-BAC148CBD39C}"/>
              </a:ext>
            </a:extLst>
          </p:cNvPr>
          <p:cNvSpPr txBox="1"/>
          <p:nvPr/>
        </p:nvSpPr>
        <p:spPr>
          <a:xfrm>
            <a:off x="6517757" y="1027906"/>
            <a:ext cx="1350335" cy="369332"/>
          </a:xfrm>
          <a:prstGeom prst="rect">
            <a:avLst/>
          </a:prstGeom>
          <a:noFill/>
        </p:spPr>
        <p:txBody>
          <a:bodyPr wrap="square" rtlCol="0">
            <a:spAutoFit/>
          </a:bodyPr>
          <a:lstStyle/>
          <a:p>
            <a:r>
              <a:rPr lang="da-DK" dirty="0">
                <a:solidFill>
                  <a:schemeClr val="accent2">
                    <a:lumMod val="50000"/>
                  </a:schemeClr>
                </a:solidFill>
              </a:rPr>
              <a:t>Aunsbjerg</a:t>
            </a:r>
          </a:p>
        </p:txBody>
      </p:sp>
      <p:sp>
        <p:nvSpPr>
          <p:cNvPr id="8" name="Tekstfelt 7">
            <a:extLst>
              <a:ext uri="{FF2B5EF4-FFF2-40B4-BE49-F238E27FC236}">
                <a16:creationId xmlns:a16="http://schemas.microsoft.com/office/drawing/2014/main" id="{EDD5A863-3818-43C4-A0D6-08CB072F90EF}"/>
              </a:ext>
            </a:extLst>
          </p:cNvPr>
          <p:cNvSpPr txBox="1"/>
          <p:nvPr/>
        </p:nvSpPr>
        <p:spPr>
          <a:xfrm>
            <a:off x="6436241" y="4716"/>
            <a:ext cx="1623238" cy="369332"/>
          </a:xfrm>
          <a:prstGeom prst="rect">
            <a:avLst/>
          </a:prstGeom>
          <a:noFill/>
        </p:spPr>
        <p:txBody>
          <a:bodyPr wrap="square" rtlCol="0">
            <a:spAutoFit/>
          </a:bodyPr>
          <a:lstStyle/>
          <a:p>
            <a:r>
              <a:rPr lang="da-DK" dirty="0">
                <a:solidFill>
                  <a:schemeClr val="accent2">
                    <a:lumMod val="50000"/>
                  </a:schemeClr>
                </a:solidFill>
              </a:rPr>
              <a:t>Marsvinslund</a:t>
            </a:r>
          </a:p>
        </p:txBody>
      </p:sp>
      <p:sp>
        <p:nvSpPr>
          <p:cNvPr id="10" name="Tekstfelt 9">
            <a:extLst>
              <a:ext uri="{FF2B5EF4-FFF2-40B4-BE49-F238E27FC236}">
                <a16:creationId xmlns:a16="http://schemas.microsoft.com/office/drawing/2014/main" id="{7738B481-7B33-4F4A-96B7-F66562FC2D28}"/>
              </a:ext>
            </a:extLst>
          </p:cNvPr>
          <p:cNvSpPr txBox="1"/>
          <p:nvPr/>
        </p:nvSpPr>
        <p:spPr>
          <a:xfrm>
            <a:off x="9587022" y="2159880"/>
            <a:ext cx="1623238" cy="369332"/>
          </a:xfrm>
          <a:prstGeom prst="rect">
            <a:avLst/>
          </a:prstGeom>
          <a:noFill/>
        </p:spPr>
        <p:txBody>
          <a:bodyPr wrap="square" rtlCol="0">
            <a:spAutoFit/>
          </a:bodyPr>
          <a:lstStyle/>
          <a:p>
            <a:r>
              <a:rPr lang="da-DK" dirty="0">
                <a:solidFill>
                  <a:schemeClr val="accent2">
                    <a:lumMod val="50000"/>
                  </a:schemeClr>
                </a:solidFill>
              </a:rPr>
              <a:t>Tvilumgård</a:t>
            </a:r>
          </a:p>
        </p:txBody>
      </p:sp>
      <p:sp>
        <p:nvSpPr>
          <p:cNvPr id="11" name="Tekstfelt 10">
            <a:extLst>
              <a:ext uri="{FF2B5EF4-FFF2-40B4-BE49-F238E27FC236}">
                <a16:creationId xmlns:a16="http://schemas.microsoft.com/office/drawing/2014/main" id="{ADABB033-02D3-4541-B382-5D344A5BB2B4}"/>
              </a:ext>
            </a:extLst>
          </p:cNvPr>
          <p:cNvSpPr txBox="1"/>
          <p:nvPr/>
        </p:nvSpPr>
        <p:spPr>
          <a:xfrm>
            <a:off x="11210260" y="1506022"/>
            <a:ext cx="1623238" cy="369332"/>
          </a:xfrm>
          <a:prstGeom prst="rect">
            <a:avLst/>
          </a:prstGeom>
          <a:noFill/>
        </p:spPr>
        <p:txBody>
          <a:bodyPr wrap="square" rtlCol="0">
            <a:spAutoFit/>
          </a:bodyPr>
          <a:lstStyle/>
          <a:p>
            <a:r>
              <a:rPr lang="da-DK" dirty="0">
                <a:solidFill>
                  <a:schemeClr val="accent2">
                    <a:lumMod val="50000"/>
                  </a:schemeClr>
                </a:solidFill>
              </a:rPr>
              <a:t>Grølsted</a:t>
            </a:r>
          </a:p>
        </p:txBody>
      </p:sp>
      <p:sp>
        <p:nvSpPr>
          <p:cNvPr id="12" name="Tekstfelt 11">
            <a:extLst>
              <a:ext uri="{FF2B5EF4-FFF2-40B4-BE49-F238E27FC236}">
                <a16:creationId xmlns:a16="http://schemas.microsoft.com/office/drawing/2014/main" id="{B3EA75D9-71D3-4E0B-BAD1-A2F82FEA90AC}"/>
              </a:ext>
            </a:extLst>
          </p:cNvPr>
          <p:cNvSpPr txBox="1"/>
          <p:nvPr/>
        </p:nvSpPr>
        <p:spPr>
          <a:xfrm>
            <a:off x="11022418" y="3872962"/>
            <a:ext cx="1623238" cy="369332"/>
          </a:xfrm>
          <a:prstGeom prst="rect">
            <a:avLst/>
          </a:prstGeom>
          <a:noFill/>
        </p:spPr>
        <p:txBody>
          <a:bodyPr wrap="square" rtlCol="0">
            <a:spAutoFit/>
          </a:bodyPr>
          <a:lstStyle/>
          <a:p>
            <a:r>
              <a:rPr lang="da-DK" dirty="0">
                <a:solidFill>
                  <a:schemeClr val="accent2">
                    <a:lumMod val="50000"/>
                  </a:schemeClr>
                </a:solidFill>
              </a:rPr>
              <a:t>Thorsminde</a:t>
            </a:r>
          </a:p>
        </p:txBody>
      </p:sp>
      <p:sp>
        <p:nvSpPr>
          <p:cNvPr id="13" name="Tekstfelt 12">
            <a:extLst>
              <a:ext uri="{FF2B5EF4-FFF2-40B4-BE49-F238E27FC236}">
                <a16:creationId xmlns:a16="http://schemas.microsoft.com/office/drawing/2014/main" id="{E49D9F16-C4C9-409C-8436-7A83ADE66AA8}"/>
              </a:ext>
            </a:extLst>
          </p:cNvPr>
          <p:cNvSpPr txBox="1"/>
          <p:nvPr/>
        </p:nvSpPr>
        <p:spPr>
          <a:xfrm>
            <a:off x="5928569" y="5645428"/>
            <a:ext cx="1623238" cy="369332"/>
          </a:xfrm>
          <a:prstGeom prst="rect">
            <a:avLst/>
          </a:prstGeom>
          <a:noFill/>
        </p:spPr>
        <p:txBody>
          <a:bodyPr wrap="square" rtlCol="0">
            <a:spAutoFit/>
          </a:bodyPr>
          <a:lstStyle/>
          <a:p>
            <a:r>
              <a:rPr lang="da-DK" dirty="0">
                <a:solidFill>
                  <a:schemeClr val="accent2">
                    <a:lumMod val="50000"/>
                  </a:schemeClr>
                </a:solidFill>
              </a:rPr>
              <a:t>Bredlund</a:t>
            </a:r>
          </a:p>
        </p:txBody>
      </p:sp>
      <p:pic>
        <p:nvPicPr>
          <p:cNvPr id="14" name="Billede 13" descr="Logo" title="Logo">
            <a:extLst>
              <a:ext uri="{FF2B5EF4-FFF2-40B4-BE49-F238E27FC236}">
                <a16:creationId xmlns:a16="http://schemas.microsoft.com/office/drawing/2014/main" id="{65EF6F9E-C43F-4C82-B43E-ACAC05FD1815}"/>
              </a:ext>
            </a:extLst>
          </p:cNvPr>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spTree>
    <p:extLst>
      <p:ext uri="{BB962C8B-B14F-4D97-AF65-F5344CB8AC3E}">
        <p14:creationId xmlns:p14="http://schemas.microsoft.com/office/powerpoint/2010/main" val="2660650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E0A43FB0-D6ED-40EB-A846-C8ECE5BAA49D}"/>
              </a:ext>
            </a:extLst>
          </p:cNvPr>
          <p:cNvSpPr>
            <a:spLocks noGrp="1"/>
          </p:cNvSpPr>
          <p:nvPr>
            <p:ph idx="1"/>
          </p:nvPr>
        </p:nvSpPr>
        <p:spPr>
          <a:xfrm>
            <a:off x="503339" y="1433015"/>
            <a:ext cx="5460733" cy="5059859"/>
          </a:xfrm>
        </p:spPr>
        <p:txBody>
          <a:bodyPr>
            <a:normAutofit/>
          </a:bodyPr>
          <a:lstStyle/>
          <a:p>
            <a:pPr marL="0" indent="0">
              <a:buNone/>
            </a:pPr>
            <a:endParaRPr lang="da-DK" sz="2400" b="1" dirty="0"/>
          </a:p>
          <a:p>
            <a:pPr marL="0" indent="0">
              <a:buNone/>
            </a:pPr>
            <a:endParaRPr lang="da-DK" sz="2000" b="1" dirty="0"/>
          </a:p>
          <a:p>
            <a:pPr marL="0" indent="0">
              <a:buNone/>
            </a:pPr>
            <a:endParaRPr lang="da-DK" sz="2000" b="1" dirty="0"/>
          </a:p>
          <a:p>
            <a:pPr marL="0" indent="0">
              <a:buNone/>
            </a:pPr>
            <a:r>
              <a:rPr lang="da-DK" sz="2000" b="1" dirty="0"/>
              <a:t>Biogas + </a:t>
            </a:r>
            <a:r>
              <a:rPr lang="da-DK" sz="2000" b="1" dirty="0" err="1"/>
              <a:t>PtX</a:t>
            </a:r>
            <a:endParaRPr lang="da-DK" sz="2000" b="1" dirty="0"/>
          </a:p>
          <a:p>
            <a:pPr marL="0" indent="0">
              <a:buNone/>
            </a:pPr>
            <a:r>
              <a:rPr lang="da-DK" sz="2000" dirty="0"/>
              <a:t>Retningslinjer for placering af et stort anlæg nord for Kjellerup gerne i relation til vindmøller ved Aunsbjerg, fokus på:</a:t>
            </a:r>
          </a:p>
          <a:p>
            <a:pPr lvl="1">
              <a:spcBef>
                <a:spcPts val="0"/>
              </a:spcBef>
            </a:pPr>
            <a:r>
              <a:rPr lang="da-DK" sz="1800" i="1" dirty="0"/>
              <a:t>udvidelsesmuligheder </a:t>
            </a:r>
            <a:r>
              <a:rPr lang="da-DK" sz="1800" i="1" dirty="0" err="1"/>
              <a:t>ptx</a:t>
            </a:r>
            <a:endParaRPr lang="da-DK" sz="1800" i="1" dirty="0"/>
          </a:p>
          <a:p>
            <a:pPr lvl="1">
              <a:spcBef>
                <a:spcPts val="0"/>
              </a:spcBef>
            </a:pPr>
            <a:r>
              <a:rPr lang="da-DK" sz="1800" i="1" dirty="0"/>
              <a:t>indpasning i landskab</a:t>
            </a:r>
          </a:p>
          <a:p>
            <a:pPr lvl="1">
              <a:spcBef>
                <a:spcPts val="0"/>
              </a:spcBef>
            </a:pPr>
            <a:r>
              <a:rPr lang="da-DK" sz="1800" i="1" dirty="0"/>
              <a:t>miljøgener (støj, lugt forurening)</a:t>
            </a:r>
          </a:p>
          <a:p>
            <a:pPr lvl="1">
              <a:spcBef>
                <a:spcPts val="0"/>
              </a:spcBef>
            </a:pPr>
            <a:r>
              <a:rPr lang="da-DK" sz="1800" i="1" dirty="0"/>
              <a:t>tilkørselsforhold</a:t>
            </a:r>
          </a:p>
          <a:p>
            <a:pPr lvl="1">
              <a:spcBef>
                <a:spcPts val="0"/>
              </a:spcBef>
            </a:pPr>
            <a:r>
              <a:rPr lang="da-DK" sz="1800" i="1" dirty="0"/>
              <a:t>Biomasseopland</a:t>
            </a:r>
          </a:p>
          <a:p>
            <a:pPr lvl="1">
              <a:spcBef>
                <a:spcPts val="0"/>
              </a:spcBef>
            </a:pPr>
            <a:r>
              <a:rPr lang="da-DK" sz="1800" i="1" dirty="0"/>
              <a:t>tilslutningsmuligheder</a:t>
            </a:r>
          </a:p>
          <a:p>
            <a:pPr marL="0" indent="0">
              <a:buNone/>
            </a:pPr>
            <a:endParaRPr lang="da-DK" sz="2400" b="1" dirty="0"/>
          </a:p>
        </p:txBody>
      </p:sp>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10850461" cy="1325563"/>
          </a:xfrm>
        </p:spPr>
        <p:txBody>
          <a:bodyPr/>
          <a:lstStyle/>
          <a:p>
            <a:pPr marL="0" indent="0">
              <a:buNone/>
            </a:pPr>
            <a:r>
              <a:rPr lang="da-DK" dirty="0"/>
              <a:t>Biogas</a:t>
            </a:r>
          </a:p>
        </p:txBody>
      </p:sp>
      <p:pic>
        <p:nvPicPr>
          <p:cNvPr id="4" name="Billede 3" descr="Et billede, der indeholder kort&#10;&#10;Automatisk genereret beskrivelse">
            <a:extLst>
              <a:ext uri="{FF2B5EF4-FFF2-40B4-BE49-F238E27FC236}">
                <a16:creationId xmlns:a16="http://schemas.microsoft.com/office/drawing/2014/main" id="{7D0C2530-55A9-406D-9E0F-19540DB808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9821" y="-412652"/>
            <a:ext cx="10478052" cy="7855767"/>
          </a:xfrm>
          <a:prstGeom prst="rect">
            <a:avLst/>
          </a:prstGeom>
        </p:spPr>
      </p:pic>
      <p:sp>
        <p:nvSpPr>
          <p:cNvPr id="9" name="Ellipse 8">
            <a:extLst>
              <a:ext uri="{FF2B5EF4-FFF2-40B4-BE49-F238E27FC236}">
                <a16:creationId xmlns:a16="http://schemas.microsoft.com/office/drawing/2014/main" id="{D2E0D97E-6BF0-493E-864F-D46E7A260436}"/>
              </a:ext>
            </a:extLst>
          </p:cNvPr>
          <p:cNvSpPr/>
          <p:nvPr/>
        </p:nvSpPr>
        <p:spPr>
          <a:xfrm>
            <a:off x="7120762" y="1227025"/>
            <a:ext cx="243923" cy="24392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Ellipse 12">
            <a:extLst>
              <a:ext uri="{FF2B5EF4-FFF2-40B4-BE49-F238E27FC236}">
                <a16:creationId xmlns:a16="http://schemas.microsoft.com/office/drawing/2014/main" id="{2E6579E8-1C0A-4FBD-8301-76504DB65666}"/>
              </a:ext>
            </a:extLst>
          </p:cNvPr>
          <p:cNvSpPr/>
          <p:nvPr/>
        </p:nvSpPr>
        <p:spPr>
          <a:xfrm>
            <a:off x="6966854" y="1073117"/>
            <a:ext cx="550232" cy="55023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descr="Logo" title="Logo">
            <a:extLst>
              <a:ext uri="{FF2B5EF4-FFF2-40B4-BE49-F238E27FC236}">
                <a16:creationId xmlns:a16="http://schemas.microsoft.com/office/drawing/2014/main" id="{D57F556B-61E7-4F7A-B7B9-F055485E256A}"/>
              </a:ext>
            </a:extLst>
          </p:cNvPr>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sp>
        <p:nvSpPr>
          <p:cNvPr id="10" name="Ellipse 9">
            <a:extLst>
              <a:ext uri="{FF2B5EF4-FFF2-40B4-BE49-F238E27FC236}">
                <a16:creationId xmlns:a16="http://schemas.microsoft.com/office/drawing/2014/main" id="{10E21E44-4203-4C8F-8812-786274E19EF9}"/>
              </a:ext>
            </a:extLst>
          </p:cNvPr>
          <p:cNvSpPr/>
          <p:nvPr/>
        </p:nvSpPr>
        <p:spPr>
          <a:xfrm>
            <a:off x="6829459" y="935722"/>
            <a:ext cx="825022" cy="82502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AF1E04CC-3677-41B7-8E50-4BD7182DF9C8}"/>
              </a:ext>
            </a:extLst>
          </p:cNvPr>
          <p:cNvSpPr/>
          <p:nvPr/>
        </p:nvSpPr>
        <p:spPr>
          <a:xfrm>
            <a:off x="6681017" y="787280"/>
            <a:ext cx="1121492" cy="112149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id="{9163F222-1F27-4064-AE82-5A9B72712B43}"/>
              </a:ext>
            </a:extLst>
          </p:cNvPr>
          <p:cNvSpPr/>
          <p:nvPr/>
        </p:nvSpPr>
        <p:spPr>
          <a:xfrm>
            <a:off x="8757932" y="2331733"/>
            <a:ext cx="182578" cy="18257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27549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CABF790-CE1F-4889-8A4E-2E7210B3F75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10850461" cy="1325563"/>
          </a:xfrm>
        </p:spPr>
        <p:txBody>
          <a:bodyPr/>
          <a:lstStyle/>
          <a:p>
            <a:pPr marL="0" indent="0">
              <a:buNone/>
            </a:pPr>
            <a:r>
              <a:rPr lang="da-DK" dirty="0"/>
              <a:t>Industrielt biogasanlæg</a:t>
            </a:r>
          </a:p>
        </p:txBody>
      </p:sp>
    </p:spTree>
    <p:extLst>
      <p:ext uri="{BB962C8B-B14F-4D97-AF65-F5344CB8AC3E}">
        <p14:creationId xmlns:p14="http://schemas.microsoft.com/office/powerpoint/2010/main" val="238745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4412609" y="2606827"/>
            <a:ext cx="5192786" cy="1325563"/>
          </a:xfrm>
        </p:spPr>
        <p:txBody>
          <a:bodyPr/>
          <a:lstStyle/>
          <a:p>
            <a:pPr marL="0" indent="0">
              <a:buNone/>
            </a:pPr>
            <a:r>
              <a:rPr lang="da-DK" dirty="0"/>
              <a:t>Eksempler</a:t>
            </a:r>
          </a:p>
        </p:txBody>
      </p:sp>
      <p:pic>
        <p:nvPicPr>
          <p:cNvPr id="7" name="Billede 6" descr="Logo" title="Logo">
            <a:extLst>
              <a:ext uri="{FF2B5EF4-FFF2-40B4-BE49-F238E27FC236}">
                <a16:creationId xmlns:a16="http://schemas.microsoft.com/office/drawing/2014/main" id="{07555DE1-0777-408C-95A0-323D8E6941A7}"/>
              </a:ext>
            </a:extLst>
          </p:cNvPr>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spTree>
    <p:extLst>
      <p:ext uri="{BB962C8B-B14F-4D97-AF65-F5344CB8AC3E}">
        <p14:creationId xmlns:p14="http://schemas.microsoft.com/office/powerpoint/2010/main" val="35807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10850461" cy="1325563"/>
          </a:xfrm>
        </p:spPr>
        <p:txBody>
          <a:bodyPr/>
          <a:lstStyle/>
          <a:p>
            <a:pPr marL="0" indent="0">
              <a:buNone/>
            </a:pPr>
            <a:r>
              <a:rPr lang="da-DK" dirty="0"/>
              <a:t>Solceller ved Grølsted</a:t>
            </a:r>
          </a:p>
        </p:txBody>
      </p:sp>
      <p:pic>
        <p:nvPicPr>
          <p:cNvPr id="7" name="Billede 6" descr="Logo" title="Logo">
            <a:extLst>
              <a:ext uri="{FF2B5EF4-FFF2-40B4-BE49-F238E27FC236}">
                <a16:creationId xmlns:a16="http://schemas.microsoft.com/office/drawing/2014/main" id="{07555DE1-0777-408C-95A0-323D8E6941A7}"/>
              </a:ext>
            </a:extLst>
          </p:cNvPr>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pic>
        <p:nvPicPr>
          <p:cNvPr id="4" name="Billede 3" descr="Et billede, der indeholder kort&#10;&#10;Automatisk genereret beskrivelse">
            <a:extLst>
              <a:ext uri="{FF2B5EF4-FFF2-40B4-BE49-F238E27FC236}">
                <a16:creationId xmlns:a16="http://schemas.microsoft.com/office/drawing/2014/main" id="{CEA0675E-89C1-8DFC-9C09-68B9147B5F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0017" y="-9729"/>
            <a:ext cx="7540222" cy="6913263"/>
          </a:xfrm>
          <a:prstGeom prst="rect">
            <a:avLst/>
          </a:prstGeom>
        </p:spPr>
      </p:pic>
    </p:spTree>
    <p:extLst>
      <p:ext uri="{BB962C8B-B14F-4D97-AF65-F5344CB8AC3E}">
        <p14:creationId xmlns:p14="http://schemas.microsoft.com/office/powerpoint/2010/main" val="3847780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10850461" cy="1325563"/>
          </a:xfrm>
        </p:spPr>
        <p:txBody>
          <a:bodyPr/>
          <a:lstStyle/>
          <a:p>
            <a:pPr marL="0" indent="0">
              <a:buNone/>
            </a:pPr>
            <a:r>
              <a:rPr lang="da-DK" dirty="0"/>
              <a:t>Solceller ved Grølsted</a:t>
            </a:r>
          </a:p>
        </p:txBody>
      </p:sp>
      <p:pic>
        <p:nvPicPr>
          <p:cNvPr id="7" name="Billede 6" descr="Logo" title="Logo">
            <a:extLst>
              <a:ext uri="{FF2B5EF4-FFF2-40B4-BE49-F238E27FC236}">
                <a16:creationId xmlns:a16="http://schemas.microsoft.com/office/drawing/2014/main" id="{07555DE1-0777-408C-95A0-323D8E6941A7}"/>
              </a:ext>
            </a:extLst>
          </p:cNvPr>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pic>
        <p:nvPicPr>
          <p:cNvPr id="5" name="Billede 4" descr="Et billede, der indeholder kort&#10;&#10;Automatisk genereret beskrivelse">
            <a:extLst>
              <a:ext uri="{FF2B5EF4-FFF2-40B4-BE49-F238E27FC236}">
                <a16:creationId xmlns:a16="http://schemas.microsoft.com/office/drawing/2014/main" id="{0D1FB946-C0A9-05D4-AF59-49DE0B6525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4881" y="0"/>
            <a:ext cx="4797119" cy="6858000"/>
          </a:xfrm>
          <a:prstGeom prst="rect">
            <a:avLst/>
          </a:prstGeom>
        </p:spPr>
      </p:pic>
      <p:pic>
        <p:nvPicPr>
          <p:cNvPr id="9" name="Billede 8">
            <a:extLst>
              <a:ext uri="{FF2B5EF4-FFF2-40B4-BE49-F238E27FC236}">
                <a16:creationId xmlns:a16="http://schemas.microsoft.com/office/drawing/2014/main" id="{34CBF6DF-6DA7-7B09-20D4-CFF48BBCCB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339" y="3418019"/>
            <a:ext cx="6640064" cy="2679805"/>
          </a:xfrm>
          <a:prstGeom prst="rect">
            <a:avLst/>
          </a:prstGeom>
        </p:spPr>
      </p:pic>
    </p:spTree>
    <p:extLst>
      <p:ext uri="{BB962C8B-B14F-4D97-AF65-F5344CB8AC3E}">
        <p14:creationId xmlns:p14="http://schemas.microsoft.com/office/powerpoint/2010/main" val="3019808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10850461" cy="1325563"/>
          </a:xfrm>
        </p:spPr>
        <p:txBody>
          <a:bodyPr/>
          <a:lstStyle/>
          <a:p>
            <a:pPr marL="0" indent="0">
              <a:buNone/>
            </a:pPr>
            <a:r>
              <a:rPr lang="da-DK" dirty="0"/>
              <a:t>Solceller ved Grølsted</a:t>
            </a:r>
          </a:p>
        </p:txBody>
      </p:sp>
      <p:pic>
        <p:nvPicPr>
          <p:cNvPr id="7" name="Billede 6" descr="Logo" title="Logo">
            <a:extLst>
              <a:ext uri="{FF2B5EF4-FFF2-40B4-BE49-F238E27FC236}">
                <a16:creationId xmlns:a16="http://schemas.microsoft.com/office/drawing/2014/main" id="{07555DE1-0777-408C-95A0-323D8E6941A7}"/>
              </a:ext>
            </a:extLst>
          </p:cNvPr>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pic>
        <p:nvPicPr>
          <p:cNvPr id="5" name="Billede 4" descr="Et billede, der indeholder kort&#10;&#10;Automatisk genereret beskrivelse">
            <a:extLst>
              <a:ext uri="{FF2B5EF4-FFF2-40B4-BE49-F238E27FC236}">
                <a16:creationId xmlns:a16="http://schemas.microsoft.com/office/drawing/2014/main" id="{0D1FB946-C0A9-05D4-AF59-49DE0B6525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4881" y="0"/>
            <a:ext cx="4797119" cy="6858000"/>
          </a:xfrm>
          <a:prstGeom prst="rect">
            <a:avLst/>
          </a:prstGeom>
        </p:spPr>
      </p:pic>
      <p:pic>
        <p:nvPicPr>
          <p:cNvPr id="9" name="Billede 8">
            <a:extLst>
              <a:ext uri="{FF2B5EF4-FFF2-40B4-BE49-F238E27FC236}">
                <a16:creationId xmlns:a16="http://schemas.microsoft.com/office/drawing/2014/main" id="{34CBF6DF-6DA7-7B09-20D4-CFF48BBCCB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339" y="3418019"/>
            <a:ext cx="6640064" cy="2679805"/>
          </a:xfrm>
          <a:prstGeom prst="rect">
            <a:avLst/>
          </a:prstGeom>
        </p:spPr>
      </p:pic>
      <p:pic>
        <p:nvPicPr>
          <p:cNvPr id="3" name="Billede 2" descr="Et billede, der indeholder kort&#10;&#10;Automatisk genereret beskrivelse">
            <a:extLst>
              <a:ext uri="{FF2B5EF4-FFF2-40B4-BE49-F238E27FC236}">
                <a16:creationId xmlns:a16="http://schemas.microsoft.com/office/drawing/2014/main" id="{2485206D-2A8D-C6E0-4E0C-4C33DB5FCE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4881" y="0"/>
            <a:ext cx="4797119" cy="6858000"/>
          </a:xfrm>
          <a:prstGeom prst="rect">
            <a:avLst/>
          </a:prstGeom>
        </p:spPr>
      </p:pic>
    </p:spTree>
    <p:extLst>
      <p:ext uri="{BB962C8B-B14F-4D97-AF65-F5344CB8AC3E}">
        <p14:creationId xmlns:p14="http://schemas.microsoft.com/office/powerpoint/2010/main" val="3677290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10850461" cy="1325563"/>
          </a:xfrm>
        </p:spPr>
        <p:txBody>
          <a:bodyPr/>
          <a:lstStyle/>
          <a:p>
            <a:pPr marL="0" indent="0">
              <a:buNone/>
            </a:pPr>
            <a:r>
              <a:rPr lang="da-DK" dirty="0"/>
              <a:t>Solceller ved Grølsted</a:t>
            </a:r>
          </a:p>
        </p:txBody>
      </p:sp>
      <p:pic>
        <p:nvPicPr>
          <p:cNvPr id="7" name="Billede 6" descr="Logo" title="Logo">
            <a:extLst>
              <a:ext uri="{FF2B5EF4-FFF2-40B4-BE49-F238E27FC236}">
                <a16:creationId xmlns:a16="http://schemas.microsoft.com/office/drawing/2014/main" id="{07555DE1-0777-408C-95A0-323D8E6941A7}"/>
              </a:ext>
            </a:extLst>
          </p:cNvPr>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pic>
        <p:nvPicPr>
          <p:cNvPr id="5" name="Billede 4" descr="Et billede, der indeholder kort&#10;&#10;Automatisk genereret beskrivelse">
            <a:extLst>
              <a:ext uri="{FF2B5EF4-FFF2-40B4-BE49-F238E27FC236}">
                <a16:creationId xmlns:a16="http://schemas.microsoft.com/office/drawing/2014/main" id="{0D1FB946-C0A9-05D4-AF59-49DE0B6525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4881" y="0"/>
            <a:ext cx="4797119" cy="6858000"/>
          </a:xfrm>
          <a:prstGeom prst="rect">
            <a:avLst/>
          </a:prstGeom>
        </p:spPr>
      </p:pic>
      <p:pic>
        <p:nvPicPr>
          <p:cNvPr id="9" name="Billede 8">
            <a:extLst>
              <a:ext uri="{FF2B5EF4-FFF2-40B4-BE49-F238E27FC236}">
                <a16:creationId xmlns:a16="http://schemas.microsoft.com/office/drawing/2014/main" id="{34CBF6DF-6DA7-7B09-20D4-CFF48BBCCB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339" y="3418019"/>
            <a:ext cx="6640064" cy="2679805"/>
          </a:xfrm>
          <a:prstGeom prst="rect">
            <a:avLst/>
          </a:prstGeom>
        </p:spPr>
      </p:pic>
      <p:pic>
        <p:nvPicPr>
          <p:cNvPr id="3" name="Billede 2" descr="Et billede, der indeholder kort&#10;&#10;Automatisk genereret beskrivelse">
            <a:extLst>
              <a:ext uri="{FF2B5EF4-FFF2-40B4-BE49-F238E27FC236}">
                <a16:creationId xmlns:a16="http://schemas.microsoft.com/office/drawing/2014/main" id="{2485206D-2A8D-C6E0-4E0C-4C33DB5FCE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4881" y="0"/>
            <a:ext cx="4797119" cy="6858000"/>
          </a:xfrm>
          <a:prstGeom prst="rect">
            <a:avLst/>
          </a:prstGeom>
        </p:spPr>
      </p:pic>
      <p:pic>
        <p:nvPicPr>
          <p:cNvPr id="6" name="Billede 5" descr="Et billede, der indeholder kort&#10;&#10;Automatisk genereret beskrivelse">
            <a:extLst>
              <a:ext uri="{FF2B5EF4-FFF2-40B4-BE49-F238E27FC236}">
                <a16:creationId xmlns:a16="http://schemas.microsoft.com/office/drawing/2014/main" id="{E43EBEC8-D1B9-029B-E20A-53350F92516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4881" y="0"/>
            <a:ext cx="4797119" cy="6858000"/>
          </a:xfrm>
          <a:prstGeom prst="rect">
            <a:avLst/>
          </a:prstGeom>
        </p:spPr>
      </p:pic>
    </p:spTree>
    <p:extLst>
      <p:ext uri="{BB962C8B-B14F-4D97-AF65-F5344CB8AC3E}">
        <p14:creationId xmlns:p14="http://schemas.microsoft.com/office/powerpoint/2010/main" val="1422797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10850461" cy="1325563"/>
          </a:xfrm>
        </p:spPr>
        <p:txBody>
          <a:bodyPr/>
          <a:lstStyle/>
          <a:p>
            <a:pPr marL="0" indent="0">
              <a:buNone/>
            </a:pPr>
            <a:r>
              <a:rPr lang="da-DK" dirty="0"/>
              <a:t>Spørgsmål</a:t>
            </a:r>
          </a:p>
        </p:txBody>
      </p:sp>
      <p:pic>
        <p:nvPicPr>
          <p:cNvPr id="7" name="Billede 6" descr="Logo" title="Logo">
            <a:extLst>
              <a:ext uri="{FF2B5EF4-FFF2-40B4-BE49-F238E27FC236}">
                <a16:creationId xmlns:a16="http://schemas.microsoft.com/office/drawing/2014/main" id="{07555DE1-0777-408C-95A0-323D8E6941A7}"/>
              </a:ext>
            </a:extLst>
          </p:cNvPr>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pic>
        <p:nvPicPr>
          <p:cNvPr id="5" name="Billede 4" descr="Et billede, der indeholder kort&#10;&#10;Automatisk genereret beskrivelse">
            <a:extLst>
              <a:ext uri="{FF2B5EF4-FFF2-40B4-BE49-F238E27FC236}">
                <a16:creationId xmlns:a16="http://schemas.microsoft.com/office/drawing/2014/main" id="{0D1FB946-C0A9-05D4-AF59-49DE0B6525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4881" y="0"/>
            <a:ext cx="4797119" cy="6858000"/>
          </a:xfrm>
          <a:prstGeom prst="rect">
            <a:avLst/>
          </a:prstGeom>
        </p:spPr>
      </p:pic>
      <p:pic>
        <p:nvPicPr>
          <p:cNvPr id="3" name="Billede 2" descr="Et billede, der indeholder kort&#10;&#10;Automatisk genereret beskrivelse">
            <a:extLst>
              <a:ext uri="{FF2B5EF4-FFF2-40B4-BE49-F238E27FC236}">
                <a16:creationId xmlns:a16="http://schemas.microsoft.com/office/drawing/2014/main" id="{2485206D-2A8D-C6E0-4E0C-4C33DB5FCE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4881" y="0"/>
            <a:ext cx="4797119" cy="6858000"/>
          </a:xfrm>
          <a:prstGeom prst="rect">
            <a:avLst/>
          </a:prstGeom>
        </p:spPr>
      </p:pic>
      <p:pic>
        <p:nvPicPr>
          <p:cNvPr id="6" name="Billede 5" descr="Et billede, der indeholder kort&#10;&#10;Automatisk genereret beskrivelse">
            <a:extLst>
              <a:ext uri="{FF2B5EF4-FFF2-40B4-BE49-F238E27FC236}">
                <a16:creationId xmlns:a16="http://schemas.microsoft.com/office/drawing/2014/main" id="{E43EBEC8-D1B9-029B-E20A-53350F9251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4881" y="0"/>
            <a:ext cx="4797119" cy="6858000"/>
          </a:xfrm>
          <a:prstGeom prst="rect">
            <a:avLst/>
          </a:prstGeom>
        </p:spPr>
      </p:pic>
      <p:sp>
        <p:nvSpPr>
          <p:cNvPr id="4" name="Tekstfelt 3">
            <a:extLst>
              <a:ext uri="{FF2B5EF4-FFF2-40B4-BE49-F238E27FC236}">
                <a16:creationId xmlns:a16="http://schemas.microsoft.com/office/drawing/2014/main" id="{1D254509-82AD-A697-7F11-8BC1DF4098B0}"/>
              </a:ext>
            </a:extLst>
          </p:cNvPr>
          <p:cNvSpPr txBox="1"/>
          <p:nvPr/>
        </p:nvSpPr>
        <p:spPr>
          <a:xfrm>
            <a:off x="503339" y="2404516"/>
            <a:ext cx="6295312" cy="2308324"/>
          </a:xfrm>
          <a:prstGeom prst="rect">
            <a:avLst/>
          </a:prstGeom>
          <a:noFill/>
        </p:spPr>
        <p:txBody>
          <a:bodyPr wrap="square" rtlCol="0">
            <a:spAutoFit/>
          </a:bodyPr>
          <a:lstStyle/>
          <a:p>
            <a:r>
              <a:rPr lang="da-DK" sz="1600" b="1" dirty="0">
                <a:effectLst/>
                <a:ea typeface="Verdana" panose="020B0604030504040204" pitchFamily="34" charset="0"/>
                <a:cs typeface="Verdana" panose="020B0604030504040204" pitchFamily="34" charset="0"/>
              </a:rPr>
              <a:t>Hvilke ønsker til konkrete tiltag har de grønne organisationer og interessenter, når der etableres store solcelleanlæg (+100 ha) i det åbne land?</a:t>
            </a:r>
            <a:endParaRPr lang="da-DK" sz="1600" dirty="0">
              <a:effectLst/>
              <a:ea typeface="Verdana" panose="020B0604030504040204" pitchFamily="34" charset="0"/>
              <a:cs typeface="Verdana" panose="020B0604030504040204" pitchFamily="34" charset="0"/>
            </a:endParaRPr>
          </a:p>
          <a:p>
            <a:endParaRPr lang="da-DK" sz="1600" dirty="0">
              <a:effectLst/>
              <a:ea typeface="Verdana" panose="020B0604030504040204" pitchFamily="34" charset="0"/>
              <a:cs typeface="Verdana" panose="020B0604030504040204" pitchFamily="34" charset="0"/>
            </a:endParaRPr>
          </a:p>
          <a:p>
            <a:r>
              <a:rPr lang="da-DK" sz="1600" dirty="0">
                <a:effectLst/>
                <a:ea typeface="Verdana" panose="020B0604030504040204" pitchFamily="34" charset="0"/>
                <a:cs typeface="Verdana" panose="020B0604030504040204" pitchFamily="34" charset="0"/>
              </a:rPr>
              <a:t>Store markbaserede solcelleanlæg er del af løsningen på energikrisen. Derfor vil vi se flere anlæg de kommende år. Vi skal sikre, at anlæggene bedst muligt tilpasser sig de hensyn der er i det åbne land, herunder landskabsværdier, naturhensyn, hensyn til økologiske forbindelser og hensyn til landbruget.  </a:t>
            </a:r>
            <a:endParaRPr lang="da-DK" sz="1600" dirty="0"/>
          </a:p>
        </p:txBody>
      </p:sp>
      <p:pic>
        <p:nvPicPr>
          <p:cNvPr id="8" name="Billede 7" descr="Et billede, der indeholder kort&#10;&#10;Automatisk genereret beskrivelse">
            <a:extLst>
              <a:ext uri="{FF2B5EF4-FFF2-40B4-BE49-F238E27FC236}">
                <a16:creationId xmlns:a16="http://schemas.microsoft.com/office/drawing/2014/main" id="{22DDD1B2-09DE-F4FB-8FD4-7D0E415FFC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4880" y="0"/>
            <a:ext cx="4797119" cy="6858000"/>
          </a:xfrm>
          <a:prstGeom prst="rect">
            <a:avLst/>
          </a:prstGeom>
        </p:spPr>
      </p:pic>
    </p:spTree>
    <p:extLst>
      <p:ext uri="{BB962C8B-B14F-4D97-AF65-F5344CB8AC3E}">
        <p14:creationId xmlns:p14="http://schemas.microsoft.com/office/powerpoint/2010/main" val="1073953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kort&#10;&#10;Automatisk genereret beskrivelse">
            <a:extLst>
              <a:ext uri="{FF2B5EF4-FFF2-40B4-BE49-F238E27FC236}">
                <a16:creationId xmlns:a16="http://schemas.microsoft.com/office/drawing/2014/main" id="{6067FF71-0BD1-ACB8-A96E-8DF82C6762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6275" y="-886"/>
            <a:ext cx="7519916" cy="6894646"/>
          </a:xfrm>
          <a:prstGeom prst="rect">
            <a:avLst/>
          </a:prstGeom>
        </p:spPr>
      </p:pic>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4749597" cy="1325563"/>
          </a:xfrm>
        </p:spPr>
        <p:txBody>
          <a:bodyPr/>
          <a:lstStyle/>
          <a:p>
            <a:pPr marL="0" indent="0">
              <a:buNone/>
            </a:pPr>
            <a:r>
              <a:rPr lang="da-DK" dirty="0"/>
              <a:t>Vindmøller ved Bredlund plantage</a:t>
            </a:r>
          </a:p>
        </p:txBody>
      </p:sp>
      <p:pic>
        <p:nvPicPr>
          <p:cNvPr id="7" name="Billede 6" descr="Logo" title="Logo">
            <a:extLst>
              <a:ext uri="{FF2B5EF4-FFF2-40B4-BE49-F238E27FC236}">
                <a16:creationId xmlns:a16="http://schemas.microsoft.com/office/drawing/2014/main" id="{07555DE1-0777-408C-95A0-323D8E6941A7}"/>
              </a:ext>
            </a:extLst>
          </p:cNvPr>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spTree>
    <p:extLst>
      <p:ext uri="{BB962C8B-B14F-4D97-AF65-F5344CB8AC3E}">
        <p14:creationId xmlns:p14="http://schemas.microsoft.com/office/powerpoint/2010/main" val="201839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10850461" cy="1325563"/>
          </a:xfrm>
        </p:spPr>
        <p:txBody>
          <a:bodyPr/>
          <a:lstStyle/>
          <a:p>
            <a:pPr marL="0" indent="0">
              <a:buNone/>
            </a:pPr>
            <a:r>
              <a:rPr lang="da-DK" dirty="0"/>
              <a:t>Arealpuslespil</a:t>
            </a:r>
          </a:p>
        </p:txBody>
      </p:sp>
      <p:pic>
        <p:nvPicPr>
          <p:cNvPr id="9" name="Billede 8" descr="Et billede, der indeholder kort&#10;&#10;Automatisk genereret beskrivelse">
            <a:extLst>
              <a:ext uri="{FF2B5EF4-FFF2-40B4-BE49-F238E27FC236}">
                <a16:creationId xmlns:a16="http://schemas.microsoft.com/office/drawing/2014/main" id="{0D50FB0C-C7FF-42A7-8CFF-91F3EC3416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99753" y="0"/>
            <a:ext cx="8492247" cy="6858000"/>
          </a:xfrm>
          <a:prstGeom prst="rect">
            <a:avLst/>
          </a:prstGeom>
        </p:spPr>
      </p:pic>
      <p:pic>
        <p:nvPicPr>
          <p:cNvPr id="12" name="Billede 11" descr="Logo" title="Logo">
            <a:extLst>
              <a:ext uri="{FF2B5EF4-FFF2-40B4-BE49-F238E27FC236}">
                <a16:creationId xmlns:a16="http://schemas.microsoft.com/office/drawing/2014/main" id="{3A8CB095-8494-440A-8E22-35B31E9E801F}"/>
              </a:ext>
            </a:extLst>
          </p:cNvPr>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spTree>
    <p:extLst>
      <p:ext uri="{BB962C8B-B14F-4D97-AF65-F5344CB8AC3E}">
        <p14:creationId xmlns:p14="http://schemas.microsoft.com/office/powerpoint/2010/main" val="541267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5592661" cy="1325563"/>
          </a:xfrm>
        </p:spPr>
        <p:txBody>
          <a:bodyPr/>
          <a:lstStyle/>
          <a:p>
            <a:pPr marL="0" indent="0">
              <a:buNone/>
            </a:pPr>
            <a:r>
              <a:rPr lang="da-DK" dirty="0"/>
              <a:t>Vindmøller ved Bredlund plantage</a:t>
            </a:r>
          </a:p>
        </p:txBody>
      </p:sp>
      <p:pic>
        <p:nvPicPr>
          <p:cNvPr id="7" name="Billede 6" descr="Logo" title="Logo">
            <a:extLst>
              <a:ext uri="{FF2B5EF4-FFF2-40B4-BE49-F238E27FC236}">
                <a16:creationId xmlns:a16="http://schemas.microsoft.com/office/drawing/2014/main" id="{07555DE1-0777-408C-95A0-323D8E6941A7}"/>
              </a:ext>
            </a:extLst>
          </p:cNvPr>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pic>
        <p:nvPicPr>
          <p:cNvPr id="5" name="Billede 4" descr="Et billede, der indeholder tekst&#10;&#10;Automatisk genereret beskrivelse">
            <a:extLst>
              <a:ext uri="{FF2B5EF4-FFF2-40B4-BE49-F238E27FC236}">
                <a16:creationId xmlns:a16="http://schemas.microsoft.com/office/drawing/2014/main" id="{69B15782-649F-4B4F-473E-5ABF0795F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5732" y="0"/>
            <a:ext cx="4666268" cy="6858000"/>
          </a:xfrm>
          <a:prstGeom prst="rect">
            <a:avLst/>
          </a:prstGeom>
        </p:spPr>
      </p:pic>
      <p:sp>
        <p:nvSpPr>
          <p:cNvPr id="6" name="Tekstfelt 5">
            <a:extLst>
              <a:ext uri="{FF2B5EF4-FFF2-40B4-BE49-F238E27FC236}">
                <a16:creationId xmlns:a16="http://schemas.microsoft.com/office/drawing/2014/main" id="{523E2FA5-B165-0451-6C47-B5EA687F539A}"/>
              </a:ext>
            </a:extLst>
          </p:cNvPr>
          <p:cNvSpPr txBox="1"/>
          <p:nvPr/>
        </p:nvSpPr>
        <p:spPr>
          <a:xfrm>
            <a:off x="503339" y="3231367"/>
            <a:ext cx="6295312" cy="1631216"/>
          </a:xfrm>
          <a:prstGeom prst="rect">
            <a:avLst/>
          </a:prstGeom>
          <a:noFill/>
        </p:spPr>
        <p:txBody>
          <a:bodyPr wrap="square" rtlCol="0">
            <a:spAutoFit/>
          </a:bodyPr>
          <a:lstStyle/>
          <a:p>
            <a:pPr marL="285750" indent="-285750">
              <a:buFont typeface="Arial" panose="020B0604020202020204" pitchFamily="34" charset="0"/>
              <a:buChar char="•"/>
            </a:pPr>
            <a:r>
              <a:rPr lang="da-DK" sz="2000" dirty="0">
                <a:effectLst/>
                <a:ea typeface="Verdana" panose="020B0604030504040204" pitchFamily="34" charset="0"/>
                <a:cs typeface="Verdana" panose="020B0604030504040204" pitchFamily="34" charset="0"/>
              </a:rPr>
              <a:t>Areal: 600 ha</a:t>
            </a:r>
            <a:endParaRPr lang="da-DK" sz="2000" dirty="0">
              <a:ea typeface="Verdana" panose="020B0604030504040204" pitchFamily="34" charset="0"/>
            </a:endParaRPr>
          </a:p>
          <a:p>
            <a:pPr marL="285750" indent="-285750">
              <a:buFont typeface="Arial" panose="020B0604020202020204" pitchFamily="34" charset="0"/>
              <a:buChar char="•"/>
            </a:pPr>
            <a:r>
              <a:rPr lang="da-DK" sz="2000" dirty="0">
                <a:ea typeface="Verdana" panose="020B0604030504040204" pitchFamily="34" charset="0"/>
              </a:rPr>
              <a:t>Plantageområde</a:t>
            </a:r>
          </a:p>
          <a:p>
            <a:pPr marL="285750" indent="-285750">
              <a:buFont typeface="Arial" panose="020B0604020202020204" pitchFamily="34" charset="0"/>
              <a:buChar char="•"/>
            </a:pPr>
            <a:r>
              <a:rPr lang="da-DK" sz="2000" dirty="0">
                <a:ea typeface="Verdana" panose="020B0604030504040204" pitchFamily="34" charset="0"/>
              </a:rPr>
              <a:t>Fredskov</a:t>
            </a:r>
          </a:p>
          <a:p>
            <a:pPr marL="285750" indent="-285750">
              <a:buFont typeface="Arial" panose="020B0604020202020204" pitchFamily="34" charset="0"/>
              <a:buChar char="•"/>
            </a:pPr>
            <a:r>
              <a:rPr lang="da-DK" sz="2000" dirty="0">
                <a:ea typeface="Verdana" panose="020B0604030504040204" pitchFamily="34" charset="0"/>
              </a:rPr>
              <a:t>Plads til 10 vindmøller</a:t>
            </a:r>
          </a:p>
          <a:p>
            <a:pPr marL="285750" indent="-285750">
              <a:buFont typeface="Arial" panose="020B0604020202020204" pitchFamily="34" charset="0"/>
              <a:buChar char="•"/>
            </a:pPr>
            <a:r>
              <a:rPr lang="da-DK" sz="2000" dirty="0">
                <a:ea typeface="Verdana" panose="020B0604030504040204" pitchFamily="34" charset="0"/>
              </a:rPr>
              <a:t>Få boliger i området</a:t>
            </a:r>
            <a:endParaRPr lang="da-DK" sz="2000" dirty="0"/>
          </a:p>
        </p:txBody>
      </p:sp>
    </p:spTree>
    <p:extLst>
      <p:ext uri="{BB962C8B-B14F-4D97-AF65-F5344CB8AC3E}">
        <p14:creationId xmlns:p14="http://schemas.microsoft.com/office/powerpoint/2010/main" val="3967479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5592661" cy="1325563"/>
          </a:xfrm>
        </p:spPr>
        <p:txBody>
          <a:bodyPr/>
          <a:lstStyle/>
          <a:p>
            <a:pPr marL="0" indent="0">
              <a:buNone/>
            </a:pPr>
            <a:r>
              <a:rPr lang="da-DK" dirty="0"/>
              <a:t>Vindmøller ved Bredlund plantage</a:t>
            </a:r>
          </a:p>
        </p:txBody>
      </p:sp>
      <p:pic>
        <p:nvPicPr>
          <p:cNvPr id="7" name="Billede 6" descr="Logo" title="Logo">
            <a:extLst>
              <a:ext uri="{FF2B5EF4-FFF2-40B4-BE49-F238E27FC236}">
                <a16:creationId xmlns:a16="http://schemas.microsoft.com/office/drawing/2014/main" id="{07555DE1-0777-408C-95A0-323D8E6941A7}"/>
              </a:ext>
            </a:extLst>
          </p:cNvPr>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sp>
        <p:nvSpPr>
          <p:cNvPr id="6" name="Tekstfelt 5">
            <a:extLst>
              <a:ext uri="{FF2B5EF4-FFF2-40B4-BE49-F238E27FC236}">
                <a16:creationId xmlns:a16="http://schemas.microsoft.com/office/drawing/2014/main" id="{523E2FA5-B165-0451-6C47-B5EA687F539A}"/>
              </a:ext>
            </a:extLst>
          </p:cNvPr>
          <p:cNvSpPr txBox="1"/>
          <p:nvPr/>
        </p:nvSpPr>
        <p:spPr>
          <a:xfrm>
            <a:off x="503339" y="3231367"/>
            <a:ext cx="6295312" cy="1631216"/>
          </a:xfrm>
          <a:prstGeom prst="rect">
            <a:avLst/>
          </a:prstGeom>
          <a:noFill/>
        </p:spPr>
        <p:txBody>
          <a:bodyPr wrap="square" rtlCol="0">
            <a:spAutoFit/>
          </a:bodyPr>
          <a:lstStyle/>
          <a:p>
            <a:pPr marL="285750" indent="-285750">
              <a:buFont typeface="Arial" panose="020B0604020202020204" pitchFamily="34" charset="0"/>
              <a:buChar char="•"/>
            </a:pPr>
            <a:r>
              <a:rPr lang="da-DK" sz="2000" dirty="0">
                <a:effectLst/>
                <a:ea typeface="Verdana" panose="020B0604030504040204" pitchFamily="34" charset="0"/>
                <a:cs typeface="Verdana" panose="020B0604030504040204" pitchFamily="34" charset="0"/>
              </a:rPr>
              <a:t>Areal: 600 ha</a:t>
            </a:r>
            <a:endParaRPr lang="da-DK" sz="2000" dirty="0">
              <a:ea typeface="Verdana" panose="020B0604030504040204" pitchFamily="34" charset="0"/>
            </a:endParaRPr>
          </a:p>
          <a:p>
            <a:pPr marL="285750" indent="-285750">
              <a:buFont typeface="Arial" panose="020B0604020202020204" pitchFamily="34" charset="0"/>
              <a:buChar char="•"/>
            </a:pPr>
            <a:r>
              <a:rPr lang="da-DK" sz="2000" dirty="0">
                <a:ea typeface="Verdana" panose="020B0604030504040204" pitchFamily="34" charset="0"/>
              </a:rPr>
              <a:t>Plantageområde</a:t>
            </a:r>
          </a:p>
          <a:p>
            <a:pPr marL="285750" indent="-285750">
              <a:buFont typeface="Arial" panose="020B0604020202020204" pitchFamily="34" charset="0"/>
              <a:buChar char="•"/>
            </a:pPr>
            <a:r>
              <a:rPr lang="da-DK" sz="2000" dirty="0">
                <a:ea typeface="Verdana" panose="020B0604030504040204" pitchFamily="34" charset="0"/>
              </a:rPr>
              <a:t>Fredskov</a:t>
            </a:r>
          </a:p>
          <a:p>
            <a:pPr marL="285750" indent="-285750">
              <a:buFont typeface="Arial" panose="020B0604020202020204" pitchFamily="34" charset="0"/>
              <a:buChar char="•"/>
            </a:pPr>
            <a:r>
              <a:rPr lang="da-DK" sz="2000" dirty="0">
                <a:ea typeface="Verdana" panose="020B0604030504040204" pitchFamily="34" charset="0"/>
              </a:rPr>
              <a:t>Plads til 10 vindmøller</a:t>
            </a:r>
          </a:p>
          <a:p>
            <a:pPr marL="285750" indent="-285750">
              <a:buFont typeface="Arial" panose="020B0604020202020204" pitchFamily="34" charset="0"/>
              <a:buChar char="•"/>
            </a:pPr>
            <a:r>
              <a:rPr lang="da-DK" sz="2000" dirty="0">
                <a:ea typeface="Verdana" panose="020B0604030504040204" pitchFamily="34" charset="0"/>
              </a:rPr>
              <a:t>Få boliger i området</a:t>
            </a:r>
            <a:endParaRPr lang="da-DK" sz="2000" dirty="0"/>
          </a:p>
        </p:txBody>
      </p:sp>
      <p:pic>
        <p:nvPicPr>
          <p:cNvPr id="4" name="Billede 3" descr="Et billede, der indeholder kort&#10;&#10;Automatisk genereret beskrivelse">
            <a:extLst>
              <a:ext uri="{FF2B5EF4-FFF2-40B4-BE49-F238E27FC236}">
                <a16:creationId xmlns:a16="http://schemas.microsoft.com/office/drawing/2014/main" id="{E6F4DE47-0D5B-49C8-ECBF-115DC3C6D2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5478" y="0"/>
            <a:ext cx="4666522" cy="6858000"/>
          </a:xfrm>
          <a:prstGeom prst="rect">
            <a:avLst/>
          </a:prstGeom>
        </p:spPr>
      </p:pic>
    </p:spTree>
    <p:extLst>
      <p:ext uri="{BB962C8B-B14F-4D97-AF65-F5344CB8AC3E}">
        <p14:creationId xmlns:p14="http://schemas.microsoft.com/office/powerpoint/2010/main" val="2681397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5592661" cy="1325563"/>
          </a:xfrm>
        </p:spPr>
        <p:txBody>
          <a:bodyPr/>
          <a:lstStyle/>
          <a:p>
            <a:pPr marL="0" indent="0">
              <a:buNone/>
            </a:pPr>
            <a:r>
              <a:rPr lang="da-DK" dirty="0"/>
              <a:t>Vindmøller ved Bredlund plantage</a:t>
            </a:r>
          </a:p>
        </p:txBody>
      </p:sp>
      <p:pic>
        <p:nvPicPr>
          <p:cNvPr id="7" name="Billede 6" descr="Logo" title="Logo">
            <a:extLst>
              <a:ext uri="{FF2B5EF4-FFF2-40B4-BE49-F238E27FC236}">
                <a16:creationId xmlns:a16="http://schemas.microsoft.com/office/drawing/2014/main" id="{07555DE1-0777-408C-95A0-323D8E6941A7}"/>
              </a:ext>
            </a:extLst>
          </p:cNvPr>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sp>
        <p:nvSpPr>
          <p:cNvPr id="6" name="Tekstfelt 5">
            <a:extLst>
              <a:ext uri="{FF2B5EF4-FFF2-40B4-BE49-F238E27FC236}">
                <a16:creationId xmlns:a16="http://schemas.microsoft.com/office/drawing/2014/main" id="{523E2FA5-B165-0451-6C47-B5EA687F539A}"/>
              </a:ext>
            </a:extLst>
          </p:cNvPr>
          <p:cNvSpPr txBox="1"/>
          <p:nvPr/>
        </p:nvSpPr>
        <p:spPr>
          <a:xfrm>
            <a:off x="503339" y="3231367"/>
            <a:ext cx="6295312" cy="1631216"/>
          </a:xfrm>
          <a:prstGeom prst="rect">
            <a:avLst/>
          </a:prstGeom>
          <a:noFill/>
        </p:spPr>
        <p:txBody>
          <a:bodyPr wrap="square" rtlCol="0">
            <a:spAutoFit/>
          </a:bodyPr>
          <a:lstStyle/>
          <a:p>
            <a:pPr marL="285750" indent="-285750">
              <a:buFont typeface="Arial" panose="020B0604020202020204" pitchFamily="34" charset="0"/>
              <a:buChar char="•"/>
            </a:pPr>
            <a:r>
              <a:rPr lang="da-DK" sz="2000" dirty="0">
                <a:effectLst/>
                <a:ea typeface="Verdana" panose="020B0604030504040204" pitchFamily="34" charset="0"/>
                <a:cs typeface="Verdana" panose="020B0604030504040204" pitchFamily="34" charset="0"/>
              </a:rPr>
              <a:t>Areal: 600 ha</a:t>
            </a:r>
            <a:endParaRPr lang="da-DK" sz="2000" dirty="0">
              <a:ea typeface="Verdana" panose="020B0604030504040204" pitchFamily="34" charset="0"/>
            </a:endParaRPr>
          </a:p>
          <a:p>
            <a:pPr marL="285750" indent="-285750">
              <a:buFont typeface="Arial" panose="020B0604020202020204" pitchFamily="34" charset="0"/>
              <a:buChar char="•"/>
            </a:pPr>
            <a:r>
              <a:rPr lang="da-DK" sz="2000" dirty="0">
                <a:ea typeface="Verdana" panose="020B0604030504040204" pitchFamily="34" charset="0"/>
              </a:rPr>
              <a:t>Plantageområde</a:t>
            </a:r>
          </a:p>
          <a:p>
            <a:pPr marL="285750" indent="-285750">
              <a:buFont typeface="Arial" panose="020B0604020202020204" pitchFamily="34" charset="0"/>
              <a:buChar char="•"/>
            </a:pPr>
            <a:r>
              <a:rPr lang="da-DK" sz="2000" dirty="0">
                <a:ea typeface="Verdana" panose="020B0604030504040204" pitchFamily="34" charset="0"/>
              </a:rPr>
              <a:t>Fredskov</a:t>
            </a:r>
          </a:p>
          <a:p>
            <a:pPr marL="285750" indent="-285750">
              <a:buFont typeface="Arial" panose="020B0604020202020204" pitchFamily="34" charset="0"/>
              <a:buChar char="•"/>
            </a:pPr>
            <a:r>
              <a:rPr lang="da-DK" sz="2000" dirty="0">
                <a:ea typeface="Verdana" panose="020B0604030504040204" pitchFamily="34" charset="0"/>
              </a:rPr>
              <a:t>Plads til 10 vindmøller</a:t>
            </a:r>
          </a:p>
          <a:p>
            <a:pPr marL="285750" indent="-285750">
              <a:buFont typeface="Arial" panose="020B0604020202020204" pitchFamily="34" charset="0"/>
              <a:buChar char="•"/>
            </a:pPr>
            <a:r>
              <a:rPr lang="da-DK" sz="2000" dirty="0">
                <a:ea typeface="Verdana" panose="020B0604030504040204" pitchFamily="34" charset="0"/>
              </a:rPr>
              <a:t>Få boliger i området</a:t>
            </a:r>
            <a:endParaRPr lang="da-DK" sz="2000" dirty="0"/>
          </a:p>
        </p:txBody>
      </p:sp>
      <p:pic>
        <p:nvPicPr>
          <p:cNvPr id="4" name="Billede 3" descr="Et billede, der indeholder kort&#10;&#10;Automatisk genereret beskrivelse">
            <a:extLst>
              <a:ext uri="{FF2B5EF4-FFF2-40B4-BE49-F238E27FC236}">
                <a16:creationId xmlns:a16="http://schemas.microsoft.com/office/drawing/2014/main" id="{E6F4DE47-0D5B-49C8-ECBF-115DC3C6D2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5478" y="0"/>
            <a:ext cx="4666522" cy="6858000"/>
          </a:xfrm>
          <a:prstGeom prst="rect">
            <a:avLst/>
          </a:prstGeom>
        </p:spPr>
      </p:pic>
      <p:pic>
        <p:nvPicPr>
          <p:cNvPr id="5" name="Billede 4" descr="Et billede, der indeholder kort&#10;&#10;Automatisk genereret beskrivelse">
            <a:extLst>
              <a:ext uri="{FF2B5EF4-FFF2-40B4-BE49-F238E27FC236}">
                <a16:creationId xmlns:a16="http://schemas.microsoft.com/office/drawing/2014/main" id="{C9A46E5A-52A9-357A-8206-23B2917D5D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25478" y="0"/>
            <a:ext cx="4666268" cy="6858000"/>
          </a:xfrm>
          <a:prstGeom prst="rect">
            <a:avLst/>
          </a:prstGeom>
        </p:spPr>
      </p:pic>
    </p:spTree>
    <p:extLst>
      <p:ext uri="{BB962C8B-B14F-4D97-AF65-F5344CB8AC3E}">
        <p14:creationId xmlns:p14="http://schemas.microsoft.com/office/powerpoint/2010/main" val="5039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5592661" cy="1325563"/>
          </a:xfrm>
        </p:spPr>
        <p:txBody>
          <a:bodyPr/>
          <a:lstStyle/>
          <a:p>
            <a:pPr marL="0" indent="0">
              <a:buNone/>
            </a:pPr>
            <a:r>
              <a:rPr lang="da-DK" dirty="0"/>
              <a:t>Vindmøller ved Bredlund plantage</a:t>
            </a:r>
          </a:p>
        </p:txBody>
      </p:sp>
      <p:pic>
        <p:nvPicPr>
          <p:cNvPr id="7" name="Billede 6" descr="Logo" title="Logo">
            <a:extLst>
              <a:ext uri="{FF2B5EF4-FFF2-40B4-BE49-F238E27FC236}">
                <a16:creationId xmlns:a16="http://schemas.microsoft.com/office/drawing/2014/main" id="{07555DE1-0777-408C-95A0-323D8E6941A7}"/>
              </a:ext>
            </a:extLst>
          </p:cNvPr>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sp>
        <p:nvSpPr>
          <p:cNvPr id="6" name="Tekstfelt 5">
            <a:extLst>
              <a:ext uri="{FF2B5EF4-FFF2-40B4-BE49-F238E27FC236}">
                <a16:creationId xmlns:a16="http://schemas.microsoft.com/office/drawing/2014/main" id="{523E2FA5-B165-0451-6C47-B5EA687F539A}"/>
              </a:ext>
            </a:extLst>
          </p:cNvPr>
          <p:cNvSpPr txBox="1"/>
          <p:nvPr/>
        </p:nvSpPr>
        <p:spPr>
          <a:xfrm>
            <a:off x="503339" y="3231367"/>
            <a:ext cx="6295312" cy="1631216"/>
          </a:xfrm>
          <a:prstGeom prst="rect">
            <a:avLst/>
          </a:prstGeom>
          <a:noFill/>
        </p:spPr>
        <p:txBody>
          <a:bodyPr wrap="square" rtlCol="0">
            <a:spAutoFit/>
          </a:bodyPr>
          <a:lstStyle/>
          <a:p>
            <a:pPr marL="285750" indent="-285750">
              <a:buFont typeface="Arial" panose="020B0604020202020204" pitchFamily="34" charset="0"/>
              <a:buChar char="•"/>
            </a:pPr>
            <a:r>
              <a:rPr lang="da-DK" sz="2000" dirty="0">
                <a:effectLst/>
                <a:ea typeface="Verdana" panose="020B0604030504040204" pitchFamily="34" charset="0"/>
                <a:cs typeface="Verdana" panose="020B0604030504040204" pitchFamily="34" charset="0"/>
              </a:rPr>
              <a:t>Areal: 600 ha</a:t>
            </a:r>
            <a:endParaRPr lang="da-DK" sz="2000" dirty="0">
              <a:ea typeface="Verdana" panose="020B0604030504040204" pitchFamily="34" charset="0"/>
            </a:endParaRPr>
          </a:p>
          <a:p>
            <a:pPr marL="285750" indent="-285750">
              <a:buFont typeface="Arial" panose="020B0604020202020204" pitchFamily="34" charset="0"/>
              <a:buChar char="•"/>
            </a:pPr>
            <a:r>
              <a:rPr lang="da-DK" sz="2000" dirty="0">
                <a:ea typeface="Verdana" panose="020B0604030504040204" pitchFamily="34" charset="0"/>
              </a:rPr>
              <a:t>Plantageområde</a:t>
            </a:r>
          </a:p>
          <a:p>
            <a:pPr marL="285750" indent="-285750">
              <a:buFont typeface="Arial" panose="020B0604020202020204" pitchFamily="34" charset="0"/>
              <a:buChar char="•"/>
            </a:pPr>
            <a:r>
              <a:rPr lang="da-DK" sz="2000" dirty="0">
                <a:ea typeface="Verdana" panose="020B0604030504040204" pitchFamily="34" charset="0"/>
              </a:rPr>
              <a:t>Fredskov</a:t>
            </a:r>
          </a:p>
          <a:p>
            <a:pPr marL="285750" indent="-285750">
              <a:buFont typeface="Arial" panose="020B0604020202020204" pitchFamily="34" charset="0"/>
              <a:buChar char="•"/>
            </a:pPr>
            <a:r>
              <a:rPr lang="da-DK" sz="2000" dirty="0">
                <a:ea typeface="Verdana" panose="020B0604030504040204" pitchFamily="34" charset="0"/>
              </a:rPr>
              <a:t>Plads til 10 vindmøller</a:t>
            </a:r>
          </a:p>
          <a:p>
            <a:pPr marL="285750" indent="-285750">
              <a:buFont typeface="Arial" panose="020B0604020202020204" pitchFamily="34" charset="0"/>
              <a:buChar char="•"/>
            </a:pPr>
            <a:r>
              <a:rPr lang="da-DK" sz="2000" dirty="0">
                <a:ea typeface="Verdana" panose="020B0604030504040204" pitchFamily="34" charset="0"/>
              </a:rPr>
              <a:t>Få boliger i området</a:t>
            </a:r>
            <a:endParaRPr lang="da-DK" sz="2000" dirty="0"/>
          </a:p>
        </p:txBody>
      </p:sp>
      <p:pic>
        <p:nvPicPr>
          <p:cNvPr id="4" name="Billede 3" descr="Et billede, der indeholder kort&#10;&#10;Automatisk genereret beskrivelse">
            <a:extLst>
              <a:ext uri="{FF2B5EF4-FFF2-40B4-BE49-F238E27FC236}">
                <a16:creationId xmlns:a16="http://schemas.microsoft.com/office/drawing/2014/main" id="{E6F4DE47-0D5B-49C8-ECBF-115DC3C6D2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5478" y="0"/>
            <a:ext cx="4666522" cy="6858000"/>
          </a:xfrm>
          <a:prstGeom prst="rect">
            <a:avLst/>
          </a:prstGeom>
        </p:spPr>
      </p:pic>
      <p:pic>
        <p:nvPicPr>
          <p:cNvPr id="5" name="Billede 4" descr="Et billede, der indeholder kort&#10;&#10;Automatisk genereret beskrivelse">
            <a:extLst>
              <a:ext uri="{FF2B5EF4-FFF2-40B4-BE49-F238E27FC236}">
                <a16:creationId xmlns:a16="http://schemas.microsoft.com/office/drawing/2014/main" id="{C9A46E5A-52A9-357A-8206-23B2917D5D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25478" y="0"/>
            <a:ext cx="4666268" cy="6858000"/>
          </a:xfrm>
          <a:prstGeom prst="rect">
            <a:avLst/>
          </a:prstGeom>
        </p:spPr>
      </p:pic>
      <p:pic>
        <p:nvPicPr>
          <p:cNvPr id="9" name="Billede 8" descr="Et billede, der indeholder kort&#10;&#10;Automatisk genereret beskrivelse">
            <a:extLst>
              <a:ext uri="{FF2B5EF4-FFF2-40B4-BE49-F238E27FC236}">
                <a16:creationId xmlns:a16="http://schemas.microsoft.com/office/drawing/2014/main" id="{6D6A8B0B-D862-7F53-D367-F6BDF2AD529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25732" y="0"/>
            <a:ext cx="4666268" cy="6858000"/>
          </a:xfrm>
          <a:prstGeom prst="rect">
            <a:avLst/>
          </a:prstGeom>
        </p:spPr>
      </p:pic>
    </p:spTree>
    <p:extLst>
      <p:ext uri="{BB962C8B-B14F-4D97-AF65-F5344CB8AC3E}">
        <p14:creationId xmlns:p14="http://schemas.microsoft.com/office/powerpoint/2010/main" val="2540827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Logo" title="Logo">
            <a:extLst>
              <a:ext uri="{FF2B5EF4-FFF2-40B4-BE49-F238E27FC236}">
                <a16:creationId xmlns:a16="http://schemas.microsoft.com/office/drawing/2014/main" id="{07555DE1-0777-408C-95A0-323D8E6941A7}"/>
              </a:ext>
            </a:extLst>
          </p:cNvPr>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sp>
        <p:nvSpPr>
          <p:cNvPr id="10" name="Titel 1">
            <a:extLst>
              <a:ext uri="{FF2B5EF4-FFF2-40B4-BE49-F238E27FC236}">
                <a16:creationId xmlns:a16="http://schemas.microsoft.com/office/drawing/2014/main" id="{8FAC37EA-98BC-B473-5C84-D7880CDF1627}"/>
              </a:ext>
            </a:extLst>
          </p:cNvPr>
          <p:cNvSpPr txBox="1">
            <a:spLocks/>
          </p:cNvSpPr>
          <p:nvPr/>
        </p:nvSpPr>
        <p:spPr>
          <a:xfrm>
            <a:off x="503339" y="365125"/>
            <a:ext cx="108504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t>Spørgsmål</a:t>
            </a:r>
            <a:endParaRPr lang="da-DK" dirty="0"/>
          </a:p>
        </p:txBody>
      </p:sp>
      <p:sp>
        <p:nvSpPr>
          <p:cNvPr id="11" name="Tekstfelt 10">
            <a:extLst>
              <a:ext uri="{FF2B5EF4-FFF2-40B4-BE49-F238E27FC236}">
                <a16:creationId xmlns:a16="http://schemas.microsoft.com/office/drawing/2014/main" id="{27216A91-DAE3-CD38-9526-554B70B7C2B9}"/>
              </a:ext>
            </a:extLst>
          </p:cNvPr>
          <p:cNvSpPr txBox="1"/>
          <p:nvPr/>
        </p:nvSpPr>
        <p:spPr>
          <a:xfrm>
            <a:off x="503339" y="1893334"/>
            <a:ext cx="6295312" cy="4031873"/>
          </a:xfrm>
          <a:prstGeom prst="rect">
            <a:avLst/>
          </a:prstGeom>
          <a:noFill/>
        </p:spPr>
        <p:txBody>
          <a:bodyPr wrap="square" rtlCol="0">
            <a:spAutoFit/>
          </a:bodyPr>
          <a:lstStyle/>
          <a:p>
            <a:r>
              <a:rPr lang="da-DK" sz="1600" b="1" dirty="0">
                <a:effectLst/>
                <a:ea typeface="Verdana" panose="020B0604030504040204" pitchFamily="34" charset="0"/>
                <a:cs typeface="Verdana" panose="020B0604030504040204" pitchFamily="34" charset="0"/>
              </a:rPr>
              <a:t>Hvilke ønsker til konkrete tiltag har de grønne organisationer og interessenter, når der opsættes nye vindmøller (+150 m) på agerjord eller i plantageområder (fredskov)?</a:t>
            </a:r>
            <a:endParaRPr lang="da-DK" sz="1600" dirty="0">
              <a:effectLst/>
              <a:ea typeface="Verdana" panose="020B0604030504040204" pitchFamily="34" charset="0"/>
              <a:cs typeface="Verdana" panose="020B0604030504040204" pitchFamily="34" charset="0"/>
            </a:endParaRPr>
          </a:p>
          <a:p>
            <a:pPr lvl="0">
              <a:buSzPts val="1000"/>
              <a:tabLst>
                <a:tab pos="457200" algn="l"/>
              </a:tabLst>
            </a:pPr>
            <a:endParaRPr lang="da-DK" sz="1600" dirty="0">
              <a:effectLst/>
              <a:ea typeface="Verdana" panose="020B0604030504040204" pitchFamily="34" charset="0"/>
              <a:cs typeface="Verdana" panose="020B0604030504040204" pitchFamily="34" charset="0"/>
            </a:endParaRPr>
          </a:p>
          <a:p>
            <a:pPr lvl="0">
              <a:buSzPts val="1000"/>
              <a:tabLst>
                <a:tab pos="457200" algn="l"/>
              </a:tabLst>
            </a:pPr>
            <a:r>
              <a:rPr lang="da-DK" sz="1600" dirty="0">
                <a:effectLst/>
                <a:ea typeface="Verdana" panose="020B0604030504040204" pitchFamily="34" charset="0"/>
                <a:cs typeface="Verdana" panose="020B0604030504040204" pitchFamily="34" charset="0"/>
              </a:rPr>
              <a:t>Vindmøller giver strøm når det blæser, både nat og dag og især om vinteren. Derfor er vindmøllerne den vigtigste kilde til vedvarende energi i Danmark. Silkeborg Kommunes geografi er præget af store sammenhænge naturområder og høj boligtæthed i det åbne land. Hvis vi skal undgå at nedlægge bolig og påvirke beskyttede naturområder, er det meget vanskeligt at finde arealer til vindmøller i kommunen. Derfor bliver vi nødt til at undersøge mulighederne for eksempelvis at opsætte vindmøller i plantageområder og kulturmiljøer, hvor man traditionelt har været tilbageholdne med etablering af tekniske anlæg. Men hvordan kan man tage hensyn til de kultur- og naturmæssige kvaliteter i et område med vindmøller?</a:t>
            </a:r>
          </a:p>
          <a:p>
            <a:r>
              <a:rPr lang="da-DK" sz="1600" dirty="0">
                <a:effectLst/>
                <a:ea typeface="Verdana" panose="020B0604030504040204" pitchFamily="34" charset="0"/>
                <a:cs typeface="Verdana" panose="020B0604030504040204" pitchFamily="34" charset="0"/>
              </a:rPr>
              <a:t> </a:t>
            </a:r>
            <a:endParaRPr lang="da-DK" sz="1600" dirty="0"/>
          </a:p>
        </p:txBody>
      </p:sp>
      <p:pic>
        <p:nvPicPr>
          <p:cNvPr id="12" name="Billede 11" descr="Et billede, der indeholder tekst&#10;&#10;Automatisk genereret beskrivelse">
            <a:extLst>
              <a:ext uri="{FF2B5EF4-FFF2-40B4-BE49-F238E27FC236}">
                <a16:creationId xmlns:a16="http://schemas.microsoft.com/office/drawing/2014/main" id="{585DBDA4-CD23-0B60-D0D0-E3E35868D9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5732" y="0"/>
            <a:ext cx="4666268" cy="6858000"/>
          </a:xfrm>
          <a:prstGeom prst="rect">
            <a:avLst/>
          </a:prstGeom>
        </p:spPr>
      </p:pic>
    </p:spTree>
    <p:extLst>
      <p:ext uri="{BB962C8B-B14F-4D97-AF65-F5344CB8AC3E}">
        <p14:creationId xmlns:p14="http://schemas.microsoft.com/office/powerpoint/2010/main" val="2045040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Logo" title="Logo">
            <a:extLst>
              <a:ext uri="{FF2B5EF4-FFF2-40B4-BE49-F238E27FC236}">
                <a16:creationId xmlns:a16="http://schemas.microsoft.com/office/drawing/2014/main" id="{07555DE1-0777-408C-95A0-323D8E6941A7}"/>
              </a:ext>
            </a:extLst>
          </p:cNvPr>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sp>
        <p:nvSpPr>
          <p:cNvPr id="10" name="Titel 1">
            <a:extLst>
              <a:ext uri="{FF2B5EF4-FFF2-40B4-BE49-F238E27FC236}">
                <a16:creationId xmlns:a16="http://schemas.microsoft.com/office/drawing/2014/main" id="{8FAC37EA-98BC-B473-5C84-D7880CDF1627}"/>
              </a:ext>
            </a:extLst>
          </p:cNvPr>
          <p:cNvSpPr txBox="1">
            <a:spLocks/>
          </p:cNvSpPr>
          <p:nvPr/>
        </p:nvSpPr>
        <p:spPr>
          <a:xfrm>
            <a:off x="503339" y="365125"/>
            <a:ext cx="108504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t>Spørgsmål</a:t>
            </a:r>
            <a:endParaRPr lang="da-DK" dirty="0"/>
          </a:p>
        </p:txBody>
      </p:sp>
      <p:sp>
        <p:nvSpPr>
          <p:cNvPr id="11" name="Tekstfelt 10">
            <a:extLst>
              <a:ext uri="{FF2B5EF4-FFF2-40B4-BE49-F238E27FC236}">
                <a16:creationId xmlns:a16="http://schemas.microsoft.com/office/drawing/2014/main" id="{27216A91-DAE3-CD38-9526-554B70B7C2B9}"/>
              </a:ext>
            </a:extLst>
          </p:cNvPr>
          <p:cNvSpPr txBox="1"/>
          <p:nvPr/>
        </p:nvSpPr>
        <p:spPr>
          <a:xfrm>
            <a:off x="503339" y="1588477"/>
            <a:ext cx="6295312" cy="4801314"/>
          </a:xfrm>
          <a:prstGeom prst="rect">
            <a:avLst/>
          </a:prstGeom>
          <a:noFill/>
        </p:spPr>
        <p:txBody>
          <a:bodyPr wrap="square" rtlCol="0">
            <a:spAutoFit/>
          </a:bodyPr>
          <a:lstStyle/>
          <a:p>
            <a:r>
              <a:rPr lang="da-DK" b="1" dirty="0">
                <a:effectLst/>
                <a:ea typeface="Verdana" panose="020B0604030504040204" pitchFamily="34" charset="0"/>
                <a:cs typeface="Verdana" panose="020B0604030504040204" pitchFamily="34" charset="0"/>
              </a:rPr>
              <a:t>Ser de grønne organisationer og interessenter udfordringer og potentialer ved multifunktionel arealanvendelse, som </a:t>
            </a:r>
            <a:r>
              <a:rPr lang="da-DK" b="1" dirty="0" err="1">
                <a:effectLst/>
                <a:ea typeface="Verdana" panose="020B0604030504040204" pitchFamily="34" charset="0"/>
                <a:cs typeface="Verdana" panose="020B0604030504040204" pitchFamily="34" charset="0"/>
              </a:rPr>
              <a:t>Collective</a:t>
            </a:r>
            <a:r>
              <a:rPr lang="da-DK" b="1" dirty="0">
                <a:effectLst/>
                <a:ea typeface="Verdana" panose="020B0604030504040204" pitchFamily="34" charset="0"/>
                <a:cs typeface="Verdana" panose="020B0604030504040204" pitchFamily="34" charset="0"/>
              </a:rPr>
              <a:t> </a:t>
            </a:r>
            <a:r>
              <a:rPr lang="da-DK" b="1" dirty="0" err="1">
                <a:effectLst/>
                <a:ea typeface="Verdana" panose="020B0604030504040204" pitchFamily="34" charset="0"/>
                <a:cs typeface="Verdana" panose="020B0604030504040204" pitchFamily="34" charset="0"/>
              </a:rPr>
              <a:t>Impact</a:t>
            </a:r>
            <a:r>
              <a:rPr lang="da-DK" b="1" dirty="0">
                <a:effectLst/>
                <a:ea typeface="Verdana" panose="020B0604030504040204" pitchFamily="34" charset="0"/>
                <a:cs typeface="Verdana" panose="020B0604030504040204" pitchFamily="34" charset="0"/>
              </a:rPr>
              <a:t> anbefaler?</a:t>
            </a:r>
            <a:endParaRPr lang="da-DK" dirty="0">
              <a:effectLst/>
              <a:ea typeface="Verdana" panose="020B0604030504040204" pitchFamily="34" charset="0"/>
              <a:cs typeface="Verdana" panose="020B0604030504040204" pitchFamily="34" charset="0"/>
            </a:endParaRPr>
          </a:p>
          <a:p>
            <a:pPr lvl="0">
              <a:buSzPts val="1000"/>
              <a:tabLst>
                <a:tab pos="457200" algn="l"/>
              </a:tabLst>
            </a:pPr>
            <a:endParaRPr lang="da-DK" dirty="0">
              <a:effectLst/>
              <a:ea typeface="Verdana" panose="020B0604030504040204" pitchFamily="34" charset="0"/>
              <a:cs typeface="Verdana" panose="020B0604030504040204" pitchFamily="34" charset="0"/>
            </a:endParaRPr>
          </a:p>
          <a:p>
            <a:pPr lvl="0">
              <a:buSzPts val="1000"/>
              <a:tabLst>
                <a:tab pos="457200" algn="l"/>
              </a:tabLst>
            </a:pPr>
            <a:r>
              <a:rPr lang="da-DK" dirty="0">
                <a:effectLst/>
                <a:ea typeface="Verdana" panose="020B0604030504040204" pitchFamily="34" charset="0"/>
                <a:cs typeface="Verdana" panose="020B0604030504040204" pitchFamily="34" charset="0"/>
              </a:rPr>
              <a:t>Regeringens målsætning om firdobling af vedvarende energiproduktion på land inden 2030 gør at vi har meget travlt. Anbefalingerne fra </a:t>
            </a:r>
            <a:r>
              <a:rPr lang="da-DK" dirty="0" err="1">
                <a:effectLst/>
                <a:ea typeface="Verdana" panose="020B0604030504040204" pitchFamily="34" charset="0"/>
                <a:cs typeface="Verdana" panose="020B0604030504040204" pitchFamily="34" charset="0"/>
              </a:rPr>
              <a:t>Collective</a:t>
            </a:r>
            <a:r>
              <a:rPr lang="da-DK" dirty="0">
                <a:effectLst/>
                <a:ea typeface="Verdana" panose="020B0604030504040204" pitchFamily="34" charset="0"/>
                <a:cs typeface="Verdana" panose="020B0604030504040204" pitchFamily="34" charset="0"/>
              </a:rPr>
              <a:t> </a:t>
            </a:r>
            <a:r>
              <a:rPr lang="da-DK" dirty="0" err="1">
                <a:effectLst/>
                <a:ea typeface="Verdana" panose="020B0604030504040204" pitchFamily="34" charset="0"/>
                <a:cs typeface="Verdana" panose="020B0604030504040204" pitchFamily="34" charset="0"/>
              </a:rPr>
              <a:t>impact</a:t>
            </a:r>
            <a:r>
              <a:rPr lang="da-DK" dirty="0">
                <a:effectLst/>
                <a:ea typeface="Verdana" panose="020B0604030504040204" pitchFamily="34" charset="0"/>
                <a:cs typeface="Verdana" panose="020B0604030504040204" pitchFamily="34" charset="0"/>
              </a:rPr>
              <a:t> ligger op til, at der skabes enighed blandt interessenter, så flere målsætninger – nationale og lokale – tilgodeses. Det kræver en relativt lang proces at få alle ender til at mødes. Er der tid til det?</a:t>
            </a:r>
          </a:p>
          <a:p>
            <a:r>
              <a:rPr lang="da-DK" dirty="0">
                <a:effectLst/>
                <a:ea typeface="Verdana" panose="020B0604030504040204" pitchFamily="34" charset="0"/>
                <a:cs typeface="Verdana" panose="020B0604030504040204" pitchFamily="34" charset="0"/>
              </a:rPr>
              <a:t> </a:t>
            </a:r>
          </a:p>
          <a:p>
            <a:pPr lvl="0">
              <a:buSzPts val="1000"/>
              <a:tabLst>
                <a:tab pos="457200" algn="l"/>
              </a:tabLst>
            </a:pPr>
            <a:r>
              <a:rPr lang="da-DK" dirty="0">
                <a:effectLst/>
                <a:ea typeface="Verdana" panose="020B0604030504040204" pitchFamily="34" charset="0"/>
                <a:cs typeface="Verdana" panose="020B0604030504040204" pitchFamily="34" charset="0"/>
              </a:rPr>
              <a:t>Ved opstilling af solcelleanlæg er der ofte behov for arealer svarende til +100 ha. Hvordan kan en multifunktionel tilgang anvendes her? - kan metoden skaleres til projekter med endnu flere interessenter? Er der risiko for at projekterne går i stå, når der ikke er fælles fodslag?     </a:t>
            </a:r>
          </a:p>
          <a:p>
            <a:r>
              <a:rPr lang="da-DK" dirty="0">
                <a:effectLst/>
                <a:ea typeface="Verdana" panose="020B0604030504040204" pitchFamily="34" charset="0"/>
                <a:cs typeface="Verdana" panose="020B0604030504040204" pitchFamily="34" charset="0"/>
              </a:rPr>
              <a:t> </a:t>
            </a:r>
            <a:endParaRPr lang="da-DK" dirty="0"/>
          </a:p>
        </p:txBody>
      </p:sp>
      <p:pic>
        <p:nvPicPr>
          <p:cNvPr id="2" name="Billede 1">
            <a:extLst>
              <a:ext uri="{FF2B5EF4-FFF2-40B4-BE49-F238E27FC236}">
                <a16:creationId xmlns:a16="http://schemas.microsoft.com/office/drawing/2014/main" id="{DD11B474-0ACF-DE15-256C-A40D8CD7F5C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96332" y="0"/>
            <a:ext cx="4895668" cy="6858000"/>
          </a:xfrm>
          <a:prstGeom prst="rect">
            <a:avLst/>
          </a:prstGeom>
        </p:spPr>
      </p:pic>
    </p:spTree>
    <p:extLst>
      <p:ext uri="{BB962C8B-B14F-4D97-AF65-F5344CB8AC3E}">
        <p14:creationId xmlns:p14="http://schemas.microsoft.com/office/powerpoint/2010/main" val="186739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67363"/>
            <a:ext cx="10850461" cy="1325563"/>
          </a:xfrm>
        </p:spPr>
        <p:txBody>
          <a:bodyPr/>
          <a:lstStyle/>
          <a:p>
            <a:pPr marL="0" indent="0">
              <a:buNone/>
            </a:pPr>
            <a:r>
              <a:rPr lang="da-DK" dirty="0"/>
              <a:t>Energiforsyningsanlæg</a:t>
            </a:r>
          </a:p>
        </p:txBody>
      </p:sp>
      <p:sp>
        <p:nvSpPr>
          <p:cNvPr id="3" name="Pladsholder til indhold 2">
            <a:extLst>
              <a:ext uri="{FF2B5EF4-FFF2-40B4-BE49-F238E27FC236}">
                <a16:creationId xmlns:a16="http://schemas.microsoft.com/office/drawing/2014/main" id="{A428469F-3DD4-43A2-A46D-72605C6C29A9}"/>
              </a:ext>
            </a:extLst>
          </p:cNvPr>
          <p:cNvSpPr>
            <a:spLocks noGrp="1"/>
          </p:cNvSpPr>
          <p:nvPr>
            <p:ph idx="1"/>
          </p:nvPr>
        </p:nvSpPr>
        <p:spPr>
          <a:xfrm>
            <a:off x="503337" y="2587595"/>
            <a:ext cx="5242555" cy="3075736"/>
          </a:xfrm>
        </p:spPr>
        <p:txBody>
          <a:bodyPr>
            <a:normAutofit/>
          </a:bodyPr>
          <a:lstStyle/>
          <a:p>
            <a:pPr marL="0" indent="0">
              <a:buNone/>
            </a:pPr>
            <a:r>
              <a:rPr lang="da-DK" sz="2400" dirty="0"/>
              <a:t>Planlægningen tager afsæt i:</a:t>
            </a:r>
          </a:p>
          <a:p>
            <a:r>
              <a:rPr lang="da-DK" sz="2400" i="1" dirty="0"/>
              <a:t>Silkeborg Kommunes strategiske energiplan </a:t>
            </a:r>
          </a:p>
          <a:p>
            <a:r>
              <a:rPr lang="da-DK" sz="2400" i="1" dirty="0"/>
              <a:t>Silkeborg Forsynings ønsker til eget elforbrug samt varmeproduktion</a:t>
            </a:r>
          </a:p>
          <a:p>
            <a:r>
              <a:rPr lang="da-DK" sz="2400" i="1" dirty="0"/>
              <a:t>Nationale mål</a:t>
            </a:r>
          </a:p>
          <a:p>
            <a:pPr marL="0" indent="0">
              <a:buNone/>
            </a:pPr>
            <a:endParaRPr lang="da-DK" dirty="0"/>
          </a:p>
          <a:p>
            <a:endParaRPr lang="da-DK" dirty="0"/>
          </a:p>
        </p:txBody>
      </p:sp>
      <p:pic>
        <p:nvPicPr>
          <p:cNvPr id="6" name="Billede 5" descr="Et billede, der indeholder himmel, udendørs, græs, vindmølle&#10;&#10;Automatisk genereret beskrivelse">
            <a:extLst>
              <a:ext uri="{FF2B5EF4-FFF2-40B4-BE49-F238E27FC236}">
                <a16:creationId xmlns:a16="http://schemas.microsoft.com/office/drawing/2014/main" id="{2E299408-E2BB-489A-86D0-A628D1B90E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41673" y="0"/>
            <a:ext cx="5650327" cy="6858000"/>
          </a:xfrm>
          <a:prstGeom prst="rect">
            <a:avLst/>
          </a:prstGeom>
        </p:spPr>
      </p:pic>
      <p:pic>
        <p:nvPicPr>
          <p:cNvPr id="5" name="Billede 4" descr="Et billede, der indeholder himmel, græs, udendørs&#10;&#10;Automatisk genereret beskrivelse">
            <a:extLst>
              <a:ext uri="{FF2B5EF4-FFF2-40B4-BE49-F238E27FC236}">
                <a16:creationId xmlns:a16="http://schemas.microsoft.com/office/drawing/2014/main" id="{D9B4E7B8-CFAE-445A-8E2E-3E1B1035408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1" y="0"/>
            <a:ext cx="6096000" cy="6858000"/>
          </a:xfrm>
          <a:prstGeom prst="rect">
            <a:avLst/>
          </a:prstGeom>
        </p:spPr>
      </p:pic>
      <p:sp>
        <p:nvSpPr>
          <p:cNvPr id="7" name="Rektangel 6">
            <a:extLst>
              <a:ext uri="{FF2B5EF4-FFF2-40B4-BE49-F238E27FC236}">
                <a16:creationId xmlns:a16="http://schemas.microsoft.com/office/drawing/2014/main" id="{8FA53FD7-34CA-453D-BAFD-D75606DC5354}"/>
              </a:ext>
            </a:extLst>
          </p:cNvPr>
          <p:cNvSpPr/>
          <p:nvPr/>
        </p:nvSpPr>
        <p:spPr>
          <a:xfrm>
            <a:off x="6096001" y="0"/>
            <a:ext cx="6425744" cy="7017488"/>
          </a:xfrm>
          <a:prstGeom prst="rect">
            <a:avLst/>
          </a:prstGeom>
          <a:solidFill>
            <a:srgbClr val="FFFF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E9F8B6FC-F416-41AA-A82C-80BC4F244D49}"/>
              </a:ext>
            </a:extLst>
          </p:cNvPr>
          <p:cNvSpPr txBox="1"/>
          <p:nvPr/>
        </p:nvSpPr>
        <p:spPr>
          <a:xfrm>
            <a:off x="6862434" y="2494183"/>
            <a:ext cx="5412260" cy="2748445"/>
          </a:xfrm>
          <a:prstGeom prst="rect">
            <a:avLst/>
          </a:prstGeom>
          <a:noFill/>
        </p:spPr>
        <p:txBody>
          <a:bodyPr wrap="square" rtlCol="0">
            <a:spAutoFit/>
          </a:bodyPr>
          <a:lstStyle/>
          <a:p>
            <a:pPr>
              <a:lnSpc>
                <a:spcPct val="90000"/>
              </a:lnSpc>
              <a:spcBef>
                <a:spcPts val="1000"/>
              </a:spcBef>
            </a:pPr>
            <a:r>
              <a:rPr lang="da-DK" sz="2400" i="1" dirty="0"/>
              <a:t>Der skal findes plads til følgende VE-anlæg frem mod 2030</a:t>
            </a:r>
          </a:p>
          <a:p>
            <a:pPr marL="228600" indent="-228600">
              <a:lnSpc>
                <a:spcPct val="90000"/>
              </a:lnSpc>
              <a:spcBef>
                <a:spcPts val="1000"/>
              </a:spcBef>
              <a:buFont typeface="Arial" panose="020B0604020202020204" pitchFamily="34" charset="0"/>
              <a:buChar char="•"/>
            </a:pPr>
            <a:r>
              <a:rPr lang="da-DK" sz="2400" b="1" i="1" dirty="0"/>
              <a:t>200-300 ha solceller</a:t>
            </a:r>
          </a:p>
          <a:p>
            <a:pPr marL="228600" indent="-228600">
              <a:lnSpc>
                <a:spcPct val="90000"/>
              </a:lnSpc>
              <a:spcBef>
                <a:spcPts val="1000"/>
              </a:spcBef>
              <a:buFont typeface="Arial" panose="020B0604020202020204" pitchFamily="34" charset="0"/>
              <a:buChar char="•"/>
            </a:pPr>
            <a:r>
              <a:rPr lang="da-DK" sz="2400" b="1" i="1" dirty="0"/>
              <a:t>12-16 vindmøller</a:t>
            </a:r>
          </a:p>
          <a:p>
            <a:pPr marL="228600" indent="-228600">
              <a:lnSpc>
                <a:spcPct val="90000"/>
              </a:lnSpc>
              <a:spcBef>
                <a:spcPts val="1000"/>
              </a:spcBef>
              <a:buFont typeface="Arial" panose="020B0604020202020204" pitchFamily="34" charset="0"/>
              <a:buChar char="•"/>
            </a:pPr>
            <a:r>
              <a:rPr lang="da-DK" sz="2400" b="1" i="1" dirty="0"/>
              <a:t>1 industrielt biogasanlæg </a:t>
            </a:r>
            <a:r>
              <a:rPr lang="da-DK" sz="2400" i="1" dirty="0"/>
              <a:t>m mulighed for </a:t>
            </a:r>
            <a:r>
              <a:rPr lang="da-DK" sz="2400" i="1" dirty="0" err="1"/>
              <a:t>PtX</a:t>
            </a:r>
            <a:r>
              <a:rPr lang="da-DK" sz="2400" i="1" dirty="0"/>
              <a:t>-udvidelse</a:t>
            </a:r>
          </a:p>
          <a:p>
            <a:endParaRPr lang="da-DK" dirty="0"/>
          </a:p>
        </p:txBody>
      </p:sp>
      <p:sp>
        <p:nvSpPr>
          <p:cNvPr id="8" name="Ligebenet trekant 7">
            <a:extLst>
              <a:ext uri="{FF2B5EF4-FFF2-40B4-BE49-F238E27FC236}">
                <a16:creationId xmlns:a16="http://schemas.microsoft.com/office/drawing/2014/main" id="{364602EF-2924-9CBB-3D97-7D6FDA10BE19}"/>
              </a:ext>
            </a:extLst>
          </p:cNvPr>
          <p:cNvSpPr/>
          <p:nvPr/>
        </p:nvSpPr>
        <p:spPr>
          <a:xfrm rot="5400000">
            <a:off x="5672698" y="3279542"/>
            <a:ext cx="878812" cy="7575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574347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E0A43FB0-D6ED-40EB-A846-C8ECE5BAA49D}"/>
              </a:ext>
            </a:extLst>
          </p:cNvPr>
          <p:cNvSpPr>
            <a:spLocks noGrp="1"/>
          </p:cNvSpPr>
          <p:nvPr>
            <p:ph idx="1"/>
          </p:nvPr>
        </p:nvSpPr>
        <p:spPr>
          <a:xfrm>
            <a:off x="503340" y="3265835"/>
            <a:ext cx="5592660" cy="2542312"/>
          </a:xfrm>
        </p:spPr>
        <p:txBody>
          <a:bodyPr>
            <a:normAutofit/>
          </a:bodyPr>
          <a:lstStyle/>
          <a:p>
            <a:pPr marL="457200" indent="-457200">
              <a:buFont typeface="+mj-lt"/>
              <a:buAutoNum type="arabicPeriod"/>
            </a:pPr>
            <a:r>
              <a:rPr lang="da-DK" sz="2400" i="1" dirty="0"/>
              <a:t>Åbne muligheder for solcelleanlæg i det åbne land.</a:t>
            </a:r>
          </a:p>
          <a:p>
            <a:pPr marL="457200" indent="-457200">
              <a:buFont typeface="+mj-lt"/>
              <a:buAutoNum type="arabicPeriod"/>
            </a:pPr>
            <a:r>
              <a:rPr lang="da-DK" sz="2400" i="1" dirty="0"/>
              <a:t>Udlæg af nye vindmølleområder</a:t>
            </a:r>
          </a:p>
          <a:p>
            <a:pPr marL="457200" indent="-457200">
              <a:buFont typeface="+mj-lt"/>
              <a:buAutoNum type="arabicPeriod"/>
            </a:pPr>
            <a:r>
              <a:rPr lang="da-DK" sz="2400" i="1" dirty="0"/>
              <a:t>Skabe rammerne for øget produktion af biogas i den nordlige del af kommunen.</a:t>
            </a:r>
          </a:p>
          <a:p>
            <a:pPr marL="0" indent="0">
              <a:buNone/>
            </a:pPr>
            <a:r>
              <a:rPr lang="da-DK" sz="2000" dirty="0"/>
              <a:t> </a:t>
            </a:r>
          </a:p>
          <a:p>
            <a:pPr marL="0" indent="0">
              <a:buNone/>
            </a:pPr>
            <a:endParaRPr lang="da-DK" sz="2400" b="1" dirty="0"/>
          </a:p>
        </p:txBody>
      </p:sp>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40" y="365125"/>
            <a:ext cx="6156952" cy="1325563"/>
          </a:xfrm>
        </p:spPr>
        <p:txBody>
          <a:bodyPr>
            <a:normAutofit/>
          </a:bodyPr>
          <a:lstStyle/>
          <a:p>
            <a:pPr marL="0" indent="0">
              <a:buNone/>
            </a:pPr>
            <a:r>
              <a:rPr lang="da-DK" sz="3600" dirty="0"/>
              <a:t>Tre hovedtiltag i planlægningen for VE-anlæg</a:t>
            </a:r>
          </a:p>
        </p:txBody>
      </p:sp>
      <p:pic>
        <p:nvPicPr>
          <p:cNvPr id="4" name="Billede 3" descr="Et billede, der indeholder kort&#10;&#10;Automatisk genereret beskrivelse">
            <a:extLst>
              <a:ext uri="{FF2B5EF4-FFF2-40B4-BE49-F238E27FC236}">
                <a16:creationId xmlns:a16="http://schemas.microsoft.com/office/drawing/2014/main" id="{7D0C2530-55A9-406D-9E0F-19540DB808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5458" y="-472473"/>
            <a:ext cx="10478052" cy="7855767"/>
          </a:xfrm>
          <a:prstGeom prst="rect">
            <a:avLst/>
          </a:prstGeom>
        </p:spPr>
      </p:pic>
      <p:pic>
        <p:nvPicPr>
          <p:cNvPr id="7" name="Billede 6" descr="Logo" title="Logo">
            <a:extLst>
              <a:ext uri="{FF2B5EF4-FFF2-40B4-BE49-F238E27FC236}">
                <a16:creationId xmlns:a16="http://schemas.microsoft.com/office/drawing/2014/main" id="{07555DE1-0777-408C-95A0-323D8E6941A7}"/>
              </a:ext>
            </a:extLst>
          </p:cNvPr>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spTree>
    <p:extLst>
      <p:ext uri="{BB962C8B-B14F-4D97-AF65-F5344CB8AC3E}">
        <p14:creationId xmlns:p14="http://schemas.microsoft.com/office/powerpoint/2010/main" val="1923598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10850461" cy="1325563"/>
          </a:xfrm>
        </p:spPr>
        <p:txBody>
          <a:bodyPr/>
          <a:lstStyle/>
          <a:p>
            <a:pPr marL="0" indent="0">
              <a:buNone/>
            </a:pPr>
            <a:r>
              <a:rPr lang="da-DK" dirty="0"/>
              <a:t>Solceller</a:t>
            </a:r>
          </a:p>
        </p:txBody>
      </p:sp>
      <p:pic>
        <p:nvPicPr>
          <p:cNvPr id="7" name="Billede 6" descr="Logo" title="Logo">
            <a:extLst>
              <a:ext uri="{FF2B5EF4-FFF2-40B4-BE49-F238E27FC236}">
                <a16:creationId xmlns:a16="http://schemas.microsoft.com/office/drawing/2014/main" id="{07555DE1-0777-408C-95A0-323D8E6941A7}"/>
              </a:ext>
            </a:extLst>
          </p:cNvPr>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pic>
        <p:nvPicPr>
          <p:cNvPr id="3" name="Billede 2">
            <a:extLst>
              <a:ext uri="{FF2B5EF4-FFF2-40B4-BE49-F238E27FC236}">
                <a16:creationId xmlns:a16="http://schemas.microsoft.com/office/drawing/2014/main" id="{37E16D74-927B-A1AC-B38F-1FB96F81C5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12024" y="0"/>
            <a:ext cx="5879976" cy="6858000"/>
          </a:xfrm>
          <a:prstGeom prst="rect">
            <a:avLst/>
          </a:prstGeom>
        </p:spPr>
      </p:pic>
    </p:spTree>
    <p:extLst>
      <p:ext uri="{BB962C8B-B14F-4D97-AF65-F5344CB8AC3E}">
        <p14:creationId xmlns:p14="http://schemas.microsoft.com/office/powerpoint/2010/main" val="39202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10850461" cy="1325563"/>
          </a:xfrm>
        </p:spPr>
        <p:txBody>
          <a:bodyPr/>
          <a:lstStyle/>
          <a:p>
            <a:pPr marL="0" indent="0">
              <a:buNone/>
            </a:pPr>
            <a:r>
              <a:rPr lang="da-DK" dirty="0"/>
              <a:t>Solceller</a:t>
            </a:r>
          </a:p>
        </p:txBody>
      </p:sp>
      <p:pic>
        <p:nvPicPr>
          <p:cNvPr id="7" name="Billede 6" descr="Logo" title="Logo">
            <a:extLst>
              <a:ext uri="{FF2B5EF4-FFF2-40B4-BE49-F238E27FC236}">
                <a16:creationId xmlns:a16="http://schemas.microsoft.com/office/drawing/2014/main" id="{07555DE1-0777-408C-95A0-323D8E6941A7}"/>
              </a:ext>
            </a:extLst>
          </p:cNvPr>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pic>
        <p:nvPicPr>
          <p:cNvPr id="3" name="Billede 2">
            <a:extLst>
              <a:ext uri="{FF2B5EF4-FFF2-40B4-BE49-F238E27FC236}">
                <a16:creationId xmlns:a16="http://schemas.microsoft.com/office/drawing/2014/main" id="{37E16D74-927B-A1AC-B38F-1FB96F81C5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12024" y="0"/>
            <a:ext cx="5879976" cy="6858000"/>
          </a:xfrm>
          <a:prstGeom prst="rect">
            <a:avLst/>
          </a:prstGeom>
        </p:spPr>
      </p:pic>
      <p:sp>
        <p:nvSpPr>
          <p:cNvPr id="4" name="Pladsholder til indhold 5">
            <a:extLst>
              <a:ext uri="{FF2B5EF4-FFF2-40B4-BE49-F238E27FC236}">
                <a16:creationId xmlns:a16="http://schemas.microsoft.com/office/drawing/2014/main" id="{4CB5F74A-4509-62FD-72C3-D0E9C9A7CA6B}"/>
              </a:ext>
            </a:extLst>
          </p:cNvPr>
          <p:cNvSpPr>
            <a:spLocks noGrp="1"/>
          </p:cNvSpPr>
          <p:nvPr>
            <p:ph idx="1"/>
          </p:nvPr>
        </p:nvSpPr>
        <p:spPr>
          <a:xfrm>
            <a:off x="503340" y="1955548"/>
            <a:ext cx="5100756" cy="4537325"/>
          </a:xfrm>
        </p:spPr>
        <p:txBody>
          <a:bodyPr>
            <a:normAutofit/>
          </a:bodyPr>
          <a:lstStyle/>
          <a:p>
            <a:pPr marL="0" indent="0">
              <a:buNone/>
            </a:pPr>
            <a:r>
              <a:rPr lang="da-DK" sz="2000" dirty="0"/>
              <a:t>Retningslinje som åbner muligheder for solanlæg i det åbne land. </a:t>
            </a:r>
          </a:p>
          <a:p>
            <a:pPr marL="0" indent="0">
              <a:buNone/>
            </a:pPr>
            <a:r>
              <a:rPr lang="da-DK" sz="2000" dirty="0"/>
              <a:t>Særlig opmærksomhed på</a:t>
            </a:r>
          </a:p>
          <a:p>
            <a:pPr lvl="1">
              <a:spcBef>
                <a:spcPts val="0"/>
              </a:spcBef>
            </a:pPr>
            <a:r>
              <a:rPr lang="da-DK" sz="1800" i="1" dirty="0"/>
              <a:t>indpasning i landskabet</a:t>
            </a:r>
          </a:p>
          <a:p>
            <a:pPr lvl="1">
              <a:spcBef>
                <a:spcPts val="0"/>
              </a:spcBef>
            </a:pPr>
            <a:r>
              <a:rPr lang="da-DK" sz="1800" i="1" dirty="0" err="1"/>
              <a:t>begrønning</a:t>
            </a:r>
            <a:endParaRPr lang="da-DK" sz="1800" i="1" dirty="0"/>
          </a:p>
          <a:p>
            <a:pPr lvl="1">
              <a:spcBef>
                <a:spcPts val="0"/>
              </a:spcBef>
            </a:pPr>
            <a:r>
              <a:rPr lang="da-DK" sz="1800" i="1" dirty="0" err="1"/>
              <a:t>nettilslutningsmuligheder</a:t>
            </a:r>
            <a:endParaRPr lang="da-DK" sz="1800" i="1" dirty="0"/>
          </a:p>
          <a:p>
            <a:pPr marL="0" indent="0">
              <a:buNone/>
            </a:pPr>
            <a:endParaRPr lang="da-DK" sz="2400" b="1" dirty="0"/>
          </a:p>
        </p:txBody>
      </p:sp>
    </p:spTree>
    <p:extLst>
      <p:ext uri="{BB962C8B-B14F-4D97-AF65-F5344CB8AC3E}">
        <p14:creationId xmlns:p14="http://schemas.microsoft.com/office/powerpoint/2010/main" val="176493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10850461" cy="1325563"/>
          </a:xfrm>
        </p:spPr>
        <p:txBody>
          <a:bodyPr/>
          <a:lstStyle/>
          <a:p>
            <a:pPr marL="0" indent="0">
              <a:buNone/>
            </a:pPr>
            <a:r>
              <a:rPr lang="da-DK" dirty="0"/>
              <a:t>Solceller</a:t>
            </a:r>
          </a:p>
        </p:txBody>
      </p:sp>
      <p:pic>
        <p:nvPicPr>
          <p:cNvPr id="4" name="Billede 3" descr="Et billede, der indeholder kort&#10;&#10;Automatisk genereret beskrivelse">
            <a:extLst>
              <a:ext uri="{FF2B5EF4-FFF2-40B4-BE49-F238E27FC236}">
                <a16:creationId xmlns:a16="http://schemas.microsoft.com/office/drawing/2014/main" id="{7D0C2530-55A9-406D-9E0F-19540DB808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5458" y="-472473"/>
            <a:ext cx="10478052" cy="7855767"/>
          </a:xfrm>
          <a:prstGeom prst="rect">
            <a:avLst/>
          </a:prstGeom>
        </p:spPr>
      </p:pic>
      <p:pic>
        <p:nvPicPr>
          <p:cNvPr id="5" name="Billede 4" descr="Et billede, der indeholder kort&#10;&#10;Automatisk genereret beskrivelse">
            <a:extLst>
              <a:ext uri="{FF2B5EF4-FFF2-40B4-BE49-F238E27FC236}">
                <a16:creationId xmlns:a16="http://schemas.microsoft.com/office/drawing/2014/main" id="{DE6D5E40-AE81-4327-A01B-2B5D68C6D9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9334" y="0"/>
            <a:ext cx="7501167" cy="6877456"/>
          </a:xfrm>
          <a:prstGeom prst="rect">
            <a:avLst/>
          </a:prstGeom>
        </p:spPr>
      </p:pic>
      <p:sp>
        <p:nvSpPr>
          <p:cNvPr id="7" name="Tekstfelt 6">
            <a:extLst>
              <a:ext uri="{FF2B5EF4-FFF2-40B4-BE49-F238E27FC236}">
                <a16:creationId xmlns:a16="http://schemas.microsoft.com/office/drawing/2014/main" id="{9D14D7EC-6F02-4286-B14C-FB042698C426}"/>
              </a:ext>
            </a:extLst>
          </p:cNvPr>
          <p:cNvSpPr txBox="1"/>
          <p:nvPr/>
        </p:nvSpPr>
        <p:spPr>
          <a:xfrm>
            <a:off x="503338" y="3918714"/>
            <a:ext cx="4942119" cy="2092881"/>
          </a:xfrm>
          <a:prstGeom prst="rect">
            <a:avLst/>
          </a:prstGeom>
          <a:noFill/>
          <a:ln>
            <a:solidFill>
              <a:srgbClr val="FF0000"/>
            </a:solidFill>
          </a:ln>
        </p:spPr>
        <p:txBody>
          <a:bodyPr wrap="square" rtlCol="0">
            <a:spAutoFit/>
          </a:bodyPr>
          <a:lstStyle/>
          <a:p>
            <a:r>
              <a:rPr lang="da-DK" dirty="0">
                <a:solidFill>
                  <a:srgbClr val="FF0000"/>
                </a:solidFill>
              </a:rPr>
              <a:t>Negativzone</a:t>
            </a:r>
          </a:p>
          <a:p>
            <a:endParaRPr lang="da-DK" sz="1600" dirty="0">
              <a:solidFill>
                <a:srgbClr val="FF0000"/>
              </a:solidFill>
            </a:endParaRPr>
          </a:p>
          <a:p>
            <a:pPr marL="285750" indent="-285750" algn="l">
              <a:buFont typeface="Arial" panose="020B0604020202020204" pitchFamily="34" charset="0"/>
              <a:buChar char="•"/>
            </a:pPr>
            <a:r>
              <a:rPr lang="da-DK" sz="1200" b="0" i="0" u="none" strike="noStrike" baseline="0" dirty="0">
                <a:latin typeface="Verdana" panose="020B0604030504040204" pitchFamily="34" charset="0"/>
              </a:rPr>
              <a:t>Naturbeskyttede arealer (§3-områder og natura 2000)</a:t>
            </a:r>
          </a:p>
          <a:p>
            <a:pPr marL="285750" indent="-285750" algn="l">
              <a:buFont typeface="Arial" panose="020B0604020202020204" pitchFamily="34" charset="0"/>
              <a:buChar char="•"/>
            </a:pPr>
            <a:r>
              <a:rPr lang="da-DK" sz="1200" b="0" i="0" u="none" strike="noStrike" baseline="0" dirty="0">
                <a:latin typeface="Verdana" panose="020B0604030504040204" pitchFamily="34" charset="0"/>
              </a:rPr>
              <a:t>Fredskov</a:t>
            </a:r>
          </a:p>
          <a:p>
            <a:pPr marL="285750" indent="-285750" algn="l">
              <a:buFont typeface="Arial" panose="020B0604020202020204" pitchFamily="34" charset="0"/>
              <a:buChar char="•"/>
            </a:pPr>
            <a:r>
              <a:rPr lang="da-DK" sz="1200" b="0" i="0" u="none" strike="noStrike" baseline="0" dirty="0">
                <a:latin typeface="Verdana" panose="020B0604030504040204" pitchFamily="34" charset="0"/>
              </a:rPr>
              <a:t>Sø- og </a:t>
            </a:r>
            <a:r>
              <a:rPr lang="da-DK" sz="1200" b="0" i="0" u="none" strike="noStrike" baseline="0" dirty="0" err="1">
                <a:latin typeface="Verdana" panose="020B0604030504040204" pitchFamily="34" charset="0"/>
              </a:rPr>
              <a:t>åbeskyttelseslinjer</a:t>
            </a:r>
            <a:endParaRPr lang="da-DK" sz="1200" b="0" i="0" u="none" strike="noStrike" baseline="0" dirty="0">
              <a:latin typeface="Verdana" panose="020B0604030504040204" pitchFamily="34" charset="0"/>
            </a:endParaRPr>
          </a:p>
          <a:p>
            <a:pPr marL="285750" indent="-285750" algn="l">
              <a:buFont typeface="Arial" panose="020B0604020202020204" pitchFamily="34" charset="0"/>
              <a:buChar char="•"/>
            </a:pPr>
            <a:r>
              <a:rPr lang="da-DK" sz="1200" b="0" i="0" u="none" strike="noStrike" baseline="0" dirty="0">
                <a:latin typeface="Verdana" panose="020B0604030504040204" pitchFamily="34" charset="0"/>
              </a:rPr>
              <a:t>Fortidsmindebeskyttelseslinjer</a:t>
            </a:r>
          </a:p>
          <a:p>
            <a:pPr marL="285750" indent="-285750" algn="l">
              <a:buFont typeface="Arial" panose="020B0604020202020204" pitchFamily="34" charset="0"/>
              <a:buChar char="•"/>
            </a:pPr>
            <a:r>
              <a:rPr lang="da-DK" sz="1200" b="0" i="0" u="none" strike="noStrike" baseline="0" dirty="0">
                <a:latin typeface="Verdana" panose="020B0604030504040204" pitchFamily="34" charset="0"/>
              </a:rPr>
              <a:t>Fredede områder</a:t>
            </a:r>
          </a:p>
          <a:p>
            <a:pPr marL="285750" indent="-285750" algn="l">
              <a:buFont typeface="Arial" panose="020B0604020202020204" pitchFamily="34" charset="0"/>
              <a:buChar char="•"/>
            </a:pPr>
            <a:r>
              <a:rPr lang="da-DK" sz="1200" b="0" i="0" u="none" strike="noStrike" baseline="0" dirty="0">
                <a:latin typeface="Verdana" panose="020B0604030504040204" pitchFamily="34" charset="0"/>
              </a:rPr>
              <a:t>Særligt værdifuldt landskab</a:t>
            </a:r>
          </a:p>
          <a:p>
            <a:pPr marL="285750" indent="-285750" algn="l">
              <a:buFont typeface="Arial" panose="020B0604020202020204" pitchFamily="34" charset="0"/>
              <a:buChar char="•"/>
            </a:pPr>
            <a:r>
              <a:rPr lang="da-DK" sz="1200" b="0" i="0" u="none" strike="noStrike" baseline="0" dirty="0">
                <a:latin typeface="Verdana" panose="020B0604030504040204" pitchFamily="34" charset="0"/>
              </a:rPr>
              <a:t>Bevaringsværdige kulturmiljøer</a:t>
            </a:r>
          </a:p>
          <a:p>
            <a:pPr marL="285750" indent="-285750" algn="l">
              <a:buFont typeface="Arial" panose="020B0604020202020204" pitchFamily="34" charset="0"/>
              <a:buChar char="•"/>
            </a:pPr>
            <a:r>
              <a:rPr lang="da-DK" sz="1200" b="0" i="0" u="none" strike="noStrike" baseline="0" dirty="0">
                <a:latin typeface="Verdana" panose="020B0604030504040204" pitchFamily="34" charset="0"/>
              </a:rPr>
              <a:t>Bolig og sommerhusområder.</a:t>
            </a:r>
            <a:endParaRPr lang="da-DK" sz="1200" dirty="0">
              <a:solidFill>
                <a:srgbClr val="FF0000"/>
              </a:solidFill>
            </a:endParaRPr>
          </a:p>
        </p:txBody>
      </p:sp>
      <p:pic>
        <p:nvPicPr>
          <p:cNvPr id="8" name="Billede 7" descr="Et billede, der indeholder kort&#10;&#10;Automatisk genereret beskrivelse">
            <a:extLst>
              <a:ext uri="{FF2B5EF4-FFF2-40B4-BE49-F238E27FC236}">
                <a16:creationId xmlns:a16="http://schemas.microsoft.com/office/drawing/2014/main" id="{1F059522-AD90-4780-8C91-5B82365315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9334" y="0"/>
            <a:ext cx="7479947" cy="6858000"/>
          </a:xfrm>
          <a:prstGeom prst="rect">
            <a:avLst/>
          </a:prstGeom>
        </p:spPr>
      </p:pic>
      <p:sp>
        <p:nvSpPr>
          <p:cNvPr id="12" name="Pladsholder til indhold 5">
            <a:extLst>
              <a:ext uri="{FF2B5EF4-FFF2-40B4-BE49-F238E27FC236}">
                <a16:creationId xmlns:a16="http://schemas.microsoft.com/office/drawing/2014/main" id="{B31B8A2E-D6E7-4ECC-9BB3-88D560273D0C}"/>
              </a:ext>
            </a:extLst>
          </p:cNvPr>
          <p:cNvSpPr txBox="1">
            <a:spLocks/>
          </p:cNvSpPr>
          <p:nvPr/>
        </p:nvSpPr>
        <p:spPr>
          <a:xfrm>
            <a:off x="503340" y="1955548"/>
            <a:ext cx="5100756" cy="18469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2000" dirty="0"/>
              <a:t>Retningslinje som åbner muligheder for solanlæg i det åbne land. </a:t>
            </a:r>
          </a:p>
          <a:p>
            <a:pPr marL="0" indent="0">
              <a:buFont typeface="Arial" panose="020B0604020202020204" pitchFamily="34" charset="0"/>
              <a:buNone/>
            </a:pPr>
            <a:r>
              <a:rPr lang="da-DK" sz="2000" dirty="0"/>
              <a:t>Særlig opmærksomhed på</a:t>
            </a:r>
          </a:p>
          <a:p>
            <a:pPr lvl="1">
              <a:spcBef>
                <a:spcPts val="0"/>
              </a:spcBef>
            </a:pPr>
            <a:r>
              <a:rPr lang="da-DK" sz="1800" i="1" dirty="0"/>
              <a:t>indpasning i landskabet</a:t>
            </a:r>
          </a:p>
          <a:p>
            <a:pPr lvl="1">
              <a:spcBef>
                <a:spcPts val="0"/>
              </a:spcBef>
            </a:pPr>
            <a:r>
              <a:rPr lang="da-DK" sz="1800" i="1" dirty="0" err="1"/>
              <a:t>begrønning</a:t>
            </a:r>
            <a:endParaRPr lang="da-DK" sz="1800" i="1" dirty="0"/>
          </a:p>
          <a:p>
            <a:pPr lvl="1">
              <a:spcBef>
                <a:spcPts val="0"/>
              </a:spcBef>
            </a:pPr>
            <a:r>
              <a:rPr lang="da-DK" sz="1800" i="1" dirty="0" err="1"/>
              <a:t>nettilslutningsmuligheder</a:t>
            </a:r>
            <a:endParaRPr lang="da-DK" sz="1800" i="1" dirty="0"/>
          </a:p>
          <a:p>
            <a:pPr marL="0" indent="0">
              <a:buFont typeface="Arial" panose="020B0604020202020204" pitchFamily="34" charset="0"/>
              <a:buNone/>
            </a:pPr>
            <a:endParaRPr lang="da-DK" sz="2400" b="1" dirty="0"/>
          </a:p>
        </p:txBody>
      </p:sp>
      <p:pic>
        <p:nvPicPr>
          <p:cNvPr id="13" name="Billede 12" descr="Logo" title="Logo">
            <a:extLst>
              <a:ext uri="{FF2B5EF4-FFF2-40B4-BE49-F238E27FC236}">
                <a16:creationId xmlns:a16="http://schemas.microsoft.com/office/drawing/2014/main" id="{AC4757B9-96B2-4145-9211-A65AF2481E34}"/>
              </a:ext>
            </a:extLst>
          </p:cNvPr>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spTree>
    <p:extLst>
      <p:ext uri="{BB962C8B-B14F-4D97-AF65-F5344CB8AC3E}">
        <p14:creationId xmlns:p14="http://schemas.microsoft.com/office/powerpoint/2010/main" val="152716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E0A43FB0-D6ED-40EB-A846-C8ECE5BAA49D}"/>
              </a:ext>
            </a:extLst>
          </p:cNvPr>
          <p:cNvSpPr>
            <a:spLocks noGrp="1"/>
          </p:cNvSpPr>
          <p:nvPr>
            <p:ph idx="1"/>
          </p:nvPr>
        </p:nvSpPr>
        <p:spPr>
          <a:xfrm>
            <a:off x="503339" y="1828281"/>
            <a:ext cx="6223386" cy="3863262"/>
          </a:xfrm>
        </p:spPr>
        <p:txBody>
          <a:bodyPr>
            <a:normAutofit/>
          </a:bodyPr>
          <a:lstStyle/>
          <a:p>
            <a:pPr marL="0" indent="0">
              <a:lnSpc>
                <a:spcPct val="100000"/>
              </a:lnSpc>
              <a:buNone/>
            </a:pPr>
            <a:r>
              <a:rPr lang="da-DK" sz="2000" b="1" dirty="0"/>
              <a:t>Ansøgninger</a:t>
            </a:r>
          </a:p>
          <a:p>
            <a:pPr marL="342900" lvl="0" indent="-342900">
              <a:lnSpc>
                <a:spcPct val="100000"/>
              </a:lnSpc>
              <a:buFont typeface="Symbol" panose="05050102010706020507" pitchFamily="18" charset="2"/>
              <a:buChar char=""/>
              <a:tabLst>
                <a:tab pos="457200" algn="l"/>
              </a:tabLst>
            </a:pPr>
            <a:r>
              <a:rPr lang="da-DK" sz="1800" dirty="0"/>
              <a:t>Grølsted – Unison Energy (ca. 100-150 </a:t>
            </a:r>
            <a:r>
              <a:rPr lang="da-DK" sz="1800"/>
              <a:t>ha)</a:t>
            </a:r>
            <a:endParaRPr lang="da-DK" sz="1800" dirty="0"/>
          </a:p>
          <a:p>
            <a:pPr marL="342900" lvl="0" indent="-342900">
              <a:lnSpc>
                <a:spcPct val="100000"/>
              </a:lnSpc>
              <a:buFont typeface="Symbol" panose="05050102010706020507" pitchFamily="18" charset="2"/>
              <a:buChar char=""/>
              <a:tabLst>
                <a:tab pos="457200" algn="l"/>
              </a:tabLst>
            </a:pPr>
            <a:r>
              <a:rPr lang="da-DK" sz="1800" dirty="0"/>
              <a:t>Hampen – Velas (ca. 150 ha)</a:t>
            </a:r>
          </a:p>
          <a:p>
            <a:pPr marL="342900" lvl="0" indent="-342900">
              <a:lnSpc>
                <a:spcPct val="100000"/>
              </a:lnSpc>
              <a:buFont typeface="Symbol" panose="05050102010706020507" pitchFamily="18" charset="2"/>
              <a:buChar char=""/>
              <a:tabLst>
                <a:tab pos="457200" algn="l"/>
              </a:tabLst>
            </a:pPr>
            <a:r>
              <a:rPr lang="da-DK" sz="1800" dirty="0"/>
              <a:t>Fårvang – Greensolutions (</a:t>
            </a:r>
            <a:r>
              <a:rPr lang="da-DK" sz="1800" dirty="0" err="1"/>
              <a:t>ca</a:t>
            </a:r>
            <a:r>
              <a:rPr lang="da-DK" sz="1800" dirty="0"/>
              <a:t> 3 ha)</a:t>
            </a:r>
          </a:p>
          <a:p>
            <a:pPr marL="342900" lvl="0" indent="-342900">
              <a:lnSpc>
                <a:spcPct val="100000"/>
              </a:lnSpc>
              <a:buFont typeface="Symbol" panose="05050102010706020507" pitchFamily="18" charset="2"/>
              <a:buChar char=""/>
              <a:tabLst>
                <a:tab pos="457200" algn="l"/>
              </a:tabLst>
            </a:pPr>
            <a:r>
              <a:rPr lang="da-DK" sz="1800" dirty="0"/>
              <a:t>Kompedal solprojekt – Momentum Energy (ca. 70 ha). </a:t>
            </a:r>
          </a:p>
          <a:p>
            <a:pPr marL="0" indent="0">
              <a:lnSpc>
                <a:spcPct val="100000"/>
              </a:lnSpc>
              <a:buNone/>
            </a:pPr>
            <a:endParaRPr lang="da-DK" sz="2000" b="1" dirty="0"/>
          </a:p>
          <a:p>
            <a:pPr marL="0" indent="0">
              <a:lnSpc>
                <a:spcPct val="100000"/>
              </a:lnSpc>
              <a:buNone/>
            </a:pPr>
            <a:r>
              <a:rPr lang="da-DK" sz="2000" b="1" dirty="0"/>
              <a:t>Andre forespørgsler/dialog</a:t>
            </a:r>
            <a:endParaRPr lang="da-DK" sz="1800" dirty="0"/>
          </a:p>
          <a:p>
            <a:pPr marL="342900" lvl="0" indent="-342900">
              <a:lnSpc>
                <a:spcPct val="100000"/>
              </a:lnSpc>
              <a:buFont typeface="Symbol" panose="05050102010706020507" pitchFamily="18" charset="2"/>
              <a:buChar char=""/>
              <a:tabLst>
                <a:tab pos="457200" algn="l"/>
              </a:tabLst>
            </a:pPr>
            <a:r>
              <a:rPr lang="da-DK" sz="1800" dirty="0"/>
              <a:t>Silkeborg forsyning ønsker etablering af vindmøller og solceller ved kraftvarmeværk.</a:t>
            </a:r>
          </a:p>
          <a:p>
            <a:pPr indent="0">
              <a:lnSpc>
                <a:spcPts val="1200"/>
              </a:lnSpc>
              <a:buNone/>
            </a:pPr>
            <a:endParaRPr lang="da-DK" sz="1800" spc="2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10850461" cy="1325563"/>
          </a:xfrm>
        </p:spPr>
        <p:txBody>
          <a:bodyPr/>
          <a:lstStyle/>
          <a:p>
            <a:pPr marL="0" indent="0">
              <a:buNone/>
            </a:pPr>
            <a:r>
              <a:rPr lang="da-DK" dirty="0"/>
              <a:t>Solceller</a:t>
            </a:r>
          </a:p>
        </p:txBody>
      </p:sp>
      <p:pic>
        <p:nvPicPr>
          <p:cNvPr id="4" name="Billede 3" descr="Et billede, der indeholder kort&#10;&#10;Automatisk genereret beskrivelse">
            <a:extLst>
              <a:ext uri="{FF2B5EF4-FFF2-40B4-BE49-F238E27FC236}">
                <a16:creationId xmlns:a16="http://schemas.microsoft.com/office/drawing/2014/main" id="{7D0C2530-55A9-406D-9E0F-19540DB808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5458" y="-472473"/>
            <a:ext cx="10478052" cy="7855767"/>
          </a:xfrm>
          <a:prstGeom prst="rect">
            <a:avLst/>
          </a:prstGeom>
        </p:spPr>
      </p:pic>
      <p:pic>
        <p:nvPicPr>
          <p:cNvPr id="5" name="Billede 4" descr="Et billede, der indeholder kort&#10;&#10;Automatisk genereret beskrivelse">
            <a:extLst>
              <a:ext uri="{FF2B5EF4-FFF2-40B4-BE49-F238E27FC236}">
                <a16:creationId xmlns:a16="http://schemas.microsoft.com/office/drawing/2014/main" id="{6023FC0B-2441-483B-AA31-43E3F224B4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0017" y="-9729"/>
            <a:ext cx="7540222" cy="6913263"/>
          </a:xfrm>
          <a:prstGeom prst="rect">
            <a:avLst/>
          </a:prstGeom>
        </p:spPr>
      </p:pic>
      <p:pic>
        <p:nvPicPr>
          <p:cNvPr id="7" name="Billede 6" descr="Logo" title="Logo">
            <a:extLst>
              <a:ext uri="{FF2B5EF4-FFF2-40B4-BE49-F238E27FC236}">
                <a16:creationId xmlns:a16="http://schemas.microsoft.com/office/drawing/2014/main" id="{A0D0C833-4924-4FEE-90BE-0F9C3F8E8F50}"/>
              </a:ext>
            </a:extLst>
          </p:cNvPr>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spTree>
    <p:extLst>
      <p:ext uri="{BB962C8B-B14F-4D97-AF65-F5344CB8AC3E}">
        <p14:creationId xmlns:p14="http://schemas.microsoft.com/office/powerpoint/2010/main" val="3075214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555D0-E6D5-4266-904B-F1EA57C2A9DD}"/>
              </a:ext>
            </a:extLst>
          </p:cNvPr>
          <p:cNvSpPr>
            <a:spLocks noGrp="1"/>
          </p:cNvSpPr>
          <p:nvPr>
            <p:ph type="title"/>
          </p:nvPr>
        </p:nvSpPr>
        <p:spPr>
          <a:xfrm>
            <a:off x="503339" y="365125"/>
            <a:ext cx="10850461" cy="1325563"/>
          </a:xfrm>
        </p:spPr>
        <p:txBody>
          <a:bodyPr/>
          <a:lstStyle/>
          <a:p>
            <a:pPr marL="0" indent="0">
              <a:buNone/>
            </a:pPr>
            <a:r>
              <a:rPr lang="da-DK" dirty="0"/>
              <a:t>Vindmøller</a:t>
            </a:r>
          </a:p>
        </p:txBody>
      </p:sp>
      <p:pic>
        <p:nvPicPr>
          <p:cNvPr id="4" name="Billede 3" descr="Et billede, der indeholder kort&#10;&#10;Automatisk genereret beskrivelse">
            <a:extLst>
              <a:ext uri="{FF2B5EF4-FFF2-40B4-BE49-F238E27FC236}">
                <a16:creationId xmlns:a16="http://schemas.microsoft.com/office/drawing/2014/main" id="{7D0C2530-55A9-406D-9E0F-19540DB808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5458" y="-472473"/>
            <a:ext cx="10478052" cy="7855767"/>
          </a:xfrm>
          <a:prstGeom prst="rect">
            <a:avLst/>
          </a:prstGeom>
        </p:spPr>
      </p:pic>
      <p:pic>
        <p:nvPicPr>
          <p:cNvPr id="11" name="Billede 10" descr="Logo" title="Logo">
            <a:extLst>
              <a:ext uri="{FF2B5EF4-FFF2-40B4-BE49-F238E27FC236}">
                <a16:creationId xmlns:a16="http://schemas.microsoft.com/office/drawing/2014/main" id="{693DEEA7-E3D5-4441-BA35-FC6865DABAF8}"/>
              </a:ext>
            </a:extLst>
          </p:cNvPr>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20253" y="6127854"/>
            <a:ext cx="2487702" cy="523875"/>
          </a:xfrm>
          <a:prstGeom prst="rect">
            <a:avLst/>
          </a:prstGeom>
        </p:spPr>
      </p:pic>
    </p:spTree>
    <p:extLst>
      <p:ext uri="{BB962C8B-B14F-4D97-AF65-F5344CB8AC3E}">
        <p14:creationId xmlns:p14="http://schemas.microsoft.com/office/powerpoint/2010/main" val="310630302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odtager xmlns="263713f5-b2d7-45f5-b518-0f51f918330b"/>
    <Registreringsdato xmlns="263713f5-b2d7-45f5-b518-0f51f918330b">2023-03-09T12:41:30+00:00</Registreringsdato>
    <Dato xmlns="263713f5-b2d7-45f5-b518-0f51f918330b">2023-03-08T23:00:00+00:00</Dato>
    <CCMMeetingCaseId xmlns="263713f5-b2d7-45f5-b518-0f51f918330b" xsi:nil="true"/>
    <CCMMeetingCaseInstanceId xmlns="263713f5-b2d7-45f5-b518-0f51f918330b" xsi:nil="true"/>
    <Preview xmlns="263713f5-b2d7-45f5-b518-0f51f918330b" xsi:nil="true"/>
    <Postliste xmlns="263713f5-b2d7-45f5-b518-0f51f918330b">false</Postliste>
    <CCMAgendaStatus xmlns="263713f5-b2d7-45f5-b518-0f51f918330b" xsi:nil="true"/>
    <Korrespondance xmlns="263713f5-b2d7-45f5-b518-0f51f918330b">Intern</Korrespondance>
    <CCMCognitiveType xmlns="http://schemas.microsoft.com/sharepoint/v3" xsi:nil="true"/>
    <Classification xmlns="263713f5-b2d7-45f5-b518-0f51f918330b" xsi:nil="true"/>
    <CCMAgendaDocumentStatus xmlns="263713f5-b2d7-45f5-b518-0f51f918330b" xsi:nil="true"/>
    <SkannetAf xmlns="263713f5-b2d7-45f5-b518-0f51f918330b" xsi:nil="true"/>
    <TaxCatchAll xmlns="21c2f914-bd0f-472e-80cf-fe1cc00bb567"/>
    <CaseOwner xmlns="http://schemas.microsoft.com/sharepoint/v3">
      <UserInfo>
        <DisplayName>Kirsten Primdahl (23316)</DisplayName>
        <AccountId>195</AccountId>
        <AccountType/>
      </UserInfo>
    </CaseOwner>
    <Afsender xmlns="263713f5-b2d7-45f5-b518-0f51f918330b" xsi:nil="true"/>
    <g837c6e80f5d4d9e81d1984e871682fc xmlns="263713f5-b2d7-45f5-b518-0f51f918330b">
      <Terms xmlns="http://schemas.microsoft.com/office/infopath/2007/PartnerControls"/>
    </g837c6e80f5d4d9e81d1984e871682fc>
    <CCMAgendaItemId xmlns="263713f5-b2d7-45f5-b518-0f51f918330b" xsi:nil="true"/>
    <ScannetAf xmlns="263713f5-b2d7-45f5-b518-0f51f918330b" xsi:nil="true"/>
    <Beskrivelse xmlns="263713f5-b2d7-45f5-b518-0f51f918330b" xsi:nil="true"/>
    <CCMMeetingCaseLink xmlns="263713f5-b2d7-45f5-b518-0f51f918330b">
      <Url xsi:nil="true"/>
      <Description xsi:nil="true"/>
    </CCMMeetingCaseLink>
    <IsEDeliveryNote xmlns="263713f5-b2d7-45f5-b518-0f51f918330b">false</IsEDeliveryNote>
    <LocalAttachment xmlns="http://schemas.microsoft.com/sharepoint/v3">false</LocalAttachment>
    <CaseRecordNumber xmlns="http://schemas.microsoft.com/sharepoint/v3">0</CaseRecordNumber>
    <CaseID xmlns="http://schemas.microsoft.com/sharepoint/v3">EMN-2013-59253</CaseID>
    <RegistrationDate xmlns="http://schemas.microsoft.com/sharepoint/v3" xsi:nil="true"/>
    <Related xmlns="http://schemas.microsoft.com/sharepoint/v3">false</Related>
    <CCMSystemID xmlns="http://schemas.microsoft.com/sharepoint/v3">ea092515-af83-4e21-8047-ec4cc0206f46</CCMSystemID>
    <CCMVisualId xmlns="http://schemas.microsoft.com/sharepoint/v3">EMN-2013-59253</CCMVisualId>
    <Finalized xmlns="http://schemas.microsoft.com/sharepoint/v3">false</Finalized>
    <DocID xmlns="http://schemas.microsoft.com/sharepoint/v3">10099026</DocID>
    <CCMTemplateID xmlns="http://schemas.microsoft.com/sharepoint/v3">0</CCMTemplateID>
  </documentManagement>
</p:properties>
</file>

<file path=customXml/item2.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7A6804057061114992EC9E90BF367941" ma:contentTypeVersion="5" ma:contentTypeDescription="GetOrganized dokument" ma:contentTypeScope="" ma:versionID="d63556a890ef632e3dd4c5db70d1c2d8">
  <xsd:schema xmlns:xsd="http://www.w3.org/2001/XMLSchema" xmlns:xs="http://www.w3.org/2001/XMLSchema" xmlns:p="http://schemas.microsoft.com/office/2006/metadata/properties" xmlns:ns1="http://schemas.microsoft.com/sharepoint/v3" xmlns:ns2="263713f5-b2d7-45f5-b518-0f51f918330b" xmlns:ns3="21c2f914-bd0f-472e-80cf-fe1cc00bb567" targetNamespace="http://schemas.microsoft.com/office/2006/metadata/properties" ma:root="true" ma:fieldsID="146dddfdbe6d6511db28da5aef34a9a1" ns1:_="" ns2:_="" ns3:_="">
    <xsd:import namespace="http://schemas.microsoft.com/sharepoint/v3"/>
    <xsd:import namespace="263713f5-b2d7-45f5-b518-0f51f918330b"/>
    <xsd:import namespace="21c2f914-bd0f-472e-80cf-fe1cc00bb567"/>
    <xsd:element name="properties">
      <xsd:complexType>
        <xsd:sequence>
          <xsd:element name="documentManagement">
            <xsd:complexType>
              <xsd:all>
                <xsd:element ref="ns2:Beskrivelse" minOccurs="0"/>
                <xsd:element ref="ns2:Dato" minOccurs="0"/>
                <xsd:element ref="ns2:Modtager" minOccurs="0"/>
                <xsd:element ref="ns2:Korrespondance" minOccurs="0"/>
                <xsd:element ref="ns2:CCMAgendaDocumentStatus" minOccurs="0"/>
                <xsd:element ref="ns2:Postliste" minOccurs="0"/>
                <xsd:element ref="ns1:CaseOwner" minOccurs="0"/>
                <xsd:element ref="ns2:SkannetAf" minOccurs="0"/>
                <xsd:element ref="ns2:Preview" minOccurs="0"/>
                <xsd:element ref="ns2:CCMAgendaStatus" minOccurs="0"/>
                <xsd:element ref="ns2:CCMMeetingCaseLink"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TemplateID" minOccurs="0"/>
                <xsd:element ref="ns1:CCMSystemID" minOccurs="0"/>
                <xsd:element ref="ns1:WasEncrypted" minOccurs="0"/>
                <xsd:element ref="ns1:WasSigned" minOccurs="0"/>
                <xsd:element ref="ns1:MailHasAttachments" minOccurs="0"/>
                <xsd:element ref="ns1:CCMConversation" minOccurs="0"/>
                <xsd:element ref="ns3:TaxCatchAll" minOccurs="0"/>
                <xsd:element ref="ns2:g837c6e80f5d4d9e81d1984e871682fc" minOccurs="0"/>
                <xsd:element ref="ns1:CCMSubID" minOccurs="0"/>
                <xsd:element ref="ns2:CCMMeetingCaseId" minOccurs="0"/>
                <xsd:element ref="ns2:CCMMeetingCaseInstanceId" minOccurs="0"/>
                <xsd:element ref="ns2:CCMAgendaItemId" minOccurs="0"/>
                <xsd:element ref="ns2:AgendaStatusIcon" minOccurs="0"/>
                <xsd:element ref="ns2:IsEDeliveryNote" minOccurs="0"/>
                <xsd:element ref="ns2:Afsender_x003a_Id" minOccurs="0"/>
                <xsd:element ref="ns2:Afsender" minOccurs="0"/>
                <xsd:element ref="ns2:ScannetAf" minOccurs="0"/>
                <xsd:element ref="ns2:Classification" minOccurs="0"/>
                <xsd:element ref="ns1:CCMVisualId" minOccurs="0"/>
                <xsd:element ref="ns2:Registreringsdato"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Owner" ma:index="8" nillable="true" ma:displayName="Dokumentansvarlig" ma:default="55;#Bodil Deen Petersen (29026)" ma:list="UserInfo" ma:SearchPeopleOnly="false" ma:SharePointGroup="0" ma:internalName="Cas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seID" ma:index="16" nillable="true" ma:displayName="Sags ID" ma:default="Tildeler" ma:description="" ma:internalName="CaseID" ma:readOnly="true">
      <xsd:simpleType>
        <xsd:restriction base="dms:Text"/>
      </xsd:simpleType>
    </xsd:element>
    <xsd:element name="DocID" ma:index="17" nillable="true" ma:displayName="Dok ID" ma:default="Tildeler" ma:description="" ma:internalName="DocID" ma:readOnly="true">
      <xsd:simpleType>
        <xsd:restriction base="dms:Text"/>
      </xsd:simpleType>
    </xsd:element>
    <xsd:element name="Finalized" ma:index="18" nillable="true" ma:displayName="Endeligt" ma:default="False" ma:description="" ma:internalName="Finalized" ma:readOnly="true">
      <xsd:simpleType>
        <xsd:restriction base="dms:Boolean"/>
      </xsd:simpleType>
    </xsd:element>
    <xsd:element name="Related" ma:index="19" nillable="true" ma:displayName="Vedhæftet dokument" ma:default="False" ma:description="" ma:internalName="Related" ma:readOnly="true">
      <xsd:simpleType>
        <xsd:restriction base="dms:Boolean"/>
      </xsd:simpleType>
    </xsd:element>
    <xsd:element name="RegistrationDate" ma:index="20" nillable="true" ma:displayName="Registrerings dato" ma:description="" ma:format="DateTime" ma:internalName="RegistrationDate" ma:readOnly="true">
      <xsd:simpleType>
        <xsd:restriction base="dms:DateTime"/>
      </xsd:simpleType>
    </xsd:element>
    <xsd:element name="CaseRecordNumber" ma:index="21" nillable="true" ma:displayName="Akt ID" ma:decimals="0" ma:default="0" ma:description="" ma:internalName="CaseRecordNumber" ma:readOnly="true">
      <xsd:simpleType>
        <xsd:restriction base="dms:Number"/>
      </xsd:simpleType>
    </xsd:element>
    <xsd:element name="LocalAttachment" ma:index="22" nillable="true" ma:displayName="Lokalt bilag" ma:default="False" ma:description="" ma:internalName="LocalAttachment" ma:readOnly="true">
      <xsd:simpleType>
        <xsd:restriction base="dms:Boolean"/>
      </xsd:simpleType>
    </xsd:element>
    <xsd:element name="CCMTemplateName" ma:index="23" nillable="true" ma:displayName="Skabelon navn" ma:description="" ma:internalName="CCMTemplateName" ma:readOnly="true">
      <xsd:simpleType>
        <xsd:restriction base="dms:Text"/>
      </xsd:simpleType>
    </xsd:element>
    <xsd:element name="CCMTemplateVersion" ma:index="24" nillable="true" ma:displayName="Skabelon version" ma:description="" ma:internalName="CCMTemplateVersion" ma:readOnly="true">
      <xsd:simpleType>
        <xsd:restriction base="dms:Text"/>
      </xsd:simpleType>
    </xsd:element>
    <xsd:element name="CCMTemplateID" ma:index="25" nillable="true" ma:displayName="CCMTemplateID" ma:decimals="0" ma:default="0" ma:description="" ma:hidden="true" ma:internalName="CCMTemplateID" ma:readOnly="true">
      <xsd:simpleType>
        <xsd:restriction base="dms:Number"/>
      </xsd:simpleType>
    </xsd:element>
    <xsd:element name="CCMSystemID" ma:index="26" nillable="true" ma:displayName="CCMSystemID" ma:description="" ma:hidden="true" ma:internalName="CCMSystemID" ma:readOnly="true">
      <xsd:simpleType>
        <xsd:restriction base="dms:Text"/>
      </xsd:simpleType>
    </xsd:element>
    <xsd:element name="WasEncrypted" ma:index="27" nillable="true" ma:displayName="Krypteret" ma:default="False" ma:description="" ma:internalName="WasEncrypted" ma:readOnly="true">
      <xsd:simpleType>
        <xsd:restriction base="dms:Boolean"/>
      </xsd:simpleType>
    </xsd:element>
    <xsd:element name="WasSigned" ma:index="28" nillable="true" ma:displayName="Signeret" ma:default="False" ma:description="" ma:internalName="WasSigned" ma:readOnly="true">
      <xsd:simpleType>
        <xsd:restriction base="dms:Boolean"/>
      </xsd:simpleType>
    </xsd:element>
    <xsd:element name="MailHasAttachments" ma:index="29" nillable="true" ma:displayName="E-mail har vedhæftede filer" ma:default="False" ma:description="" ma:internalName="MailHasAttachments" ma:readOnly="true">
      <xsd:simpleType>
        <xsd:restriction base="dms:Boolean"/>
      </xsd:simpleType>
    </xsd:element>
    <xsd:element name="CCMConversation" ma:index="30" nillable="true" ma:displayName="Samtale" ma:description="" ma:internalName="CCMConversation" ma:readOnly="true">
      <xsd:simpleType>
        <xsd:restriction base="dms:Text"/>
      </xsd:simpleType>
    </xsd:element>
    <xsd:element name="CCMSubID" ma:index="33" nillable="true" ma:displayName="CCMSubID" ma:description="" ma:internalName="CCMSubID" ma:readOnly="true">
      <xsd:simpleType>
        <xsd:restriction base="dms:Text">
          <xsd:maxLength value="255"/>
        </xsd:restriction>
      </xsd:simpleType>
    </xsd:element>
    <xsd:element name="CCMVisualId" ma:index="48" nillable="true" ma:displayName="Sags ID" ma:default="Tildeler" ma:description="" ma:internalName="CCMVisualId" ma:readOnly="true">
      <xsd:simpleType>
        <xsd:restriction base="dms:Text"/>
      </xsd:simpleType>
    </xsd:element>
    <xsd:element name="CCMCognitiveType" ma:index="50" nillable="true" ma:displayName="CognitiveType" ma:decimals="0"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63713f5-b2d7-45f5-b518-0f51f918330b" elementFormDefault="qualified">
    <xsd:import namespace="http://schemas.microsoft.com/office/2006/documentManagement/types"/>
    <xsd:import namespace="http://schemas.microsoft.com/office/infopath/2007/PartnerControls"/>
    <xsd:element name="Beskrivelse" ma:index="2" nillable="true" ma:displayName="Beskrivelse" ma:internalName="Beskrivelse">
      <xsd:simpleType>
        <xsd:restriction base="dms:Note">
          <xsd:maxLength value="255"/>
        </xsd:restriction>
      </xsd:simpleType>
    </xsd:element>
    <xsd:element name="Dato" ma:index="3" nillable="true" ma:displayName="Dokumentdato" ma:default="[today]" ma:format="DateOnly" ma:internalName="Dato">
      <xsd:simpleType>
        <xsd:restriction base="dms:DateTime"/>
      </xsd:simpleType>
    </xsd:element>
    <xsd:element name="Modtager" ma:index="4" nillable="true" ma:displayName="Modtager" ma:list="{4520D94C-F32C-4D54-A54F-91F9F5253088}" ma:internalName="Modtager" ma:showField="FullName">
      <xsd:complexType>
        <xsd:complexContent>
          <xsd:extension base="dms:MultiChoiceLookup">
            <xsd:sequence>
              <xsd:element name="Value" type="dms:Lookup" maxOccurs="unbounded" minOccurs="0" nillable="true"/>
            </xsd:sequence>
          </xsd:extension>
        </xsd:complexContent>
      </xsd:complexType>
    </xsd:element>
    <xsd:element name="Korrespondance" ma:index="5" nillable="true" ma:displayName="Korrespondance" ma:default="Intern" ma:format="Dropdown" ma:internalName="Korrespondance">
      <xsd:simpleType>
        <xsd:restriction base="dms:Choice">
          <xsd:enumeration value="Udgående"/>
          <xsd:enumeration value="Indgående"/>
          <xsd:enumeration value="Intern"/>
        </xsd:restriction>
      </xsd:simpleType>
    </xsd:element>
    <xsd:element name="CCMAgendaDocumentStatus" ma:index="6" nillable="true" ma:displayName="Status for politisk dagsordenspunkt" ma:default="" ma:format="Dropdown" ma:internalName="CCMAgendaDocumentStatus">
      <xsd:simpleType>
        <xsd:restriction base="dms:Choice">
          <xsd:enumeration value="Udkast"/>
          <xsd:enumeration value="Under udarbejdelse"/>
          <xsd:enumeration value="Endelig"/>
        </xsd:restriction>
      </xsd:simpleType>
    </xsd:element>
    <xsd:element name="Postliste" ma:index="7" nillable="true" ma:displayName="Postliste" ma:default="0" ma:internalName="Postliste">
      <xsd:simpleType>
        <xsd:restriction base="dms:Boolean"/>
      </xsd:simpleType>
    </xsd:element>
    <xsd:element name="SkannetAf" ma:index="9" nillable="true" ma:displayName="Skannet Af" ma:internalName="SkannetAf">
      <xsd:simpleType>
        <xsd:restriction base="dms:Text"/>
      </xsd:simpleType>
    </xsd:element>
    <xsd:element name="Preview" ma:index="11" nillable="true" ma:displayName="Se" ma:description="The Ontolica Preview column displays a preview of the first page of the document. Click the icon to open a preview of the full document." ma:internalName="Preview">
      <xsd:simpleType>
        <xsd:restriction base="dms:Unknown"/>
      </xsd:simpleType>
    </xsd:element>
    <xsd:element name="CCMAgendaStatus" ma:index="12"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13"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g837c6e80f5d4d9e81d1984e871682fc" ma:index="32" nillable="true" ma:taxonomy="true" ma:internalName="g837c6e80f5d4d9e81d1984e871682fc" ma:taxonomyFieldName="Dokumentstatus" ma:displayName="Dokumentstatus" ma:default="" ma:fieldId="{0837c6e8-0f5d-4d9e-81d1-984e871682fc}" ma:sspId="5276d462-bb2d-4205-8473-bf44897f23fb" ma:termSetId="b079204e-072e-43b3-bc1b-f5a8c164c0f8" ma:anchorId="00000000-0000-0000-0000-000000000000" ma:open="false" ma:isKeyword="false">
      <xsd:complexType>
        <xsd:sequence>
          <xsd:element ref="pc:Terms" minOccurs="0" maxOccurs="1"/>
        </xsd:sequence>
      </xsd:complexType>
    </xsd:element>
    <xsd:element name="CCMMeetingCaseId" ma:index="34" nillable="true" ma:displayName="CCMMeetingCaseId" ma:hidden="true" ma:internalName="CCMMeetingCaseId">
      <xsd:simpleType>
        <xsd:restriction base="dms:Text">
          <xsd:maxLength value="255"/>
        </xsd:restriction>
      </xsd:simpleType>
    </xsd:element>
    <xsd:element name="CCMMeetingCaseInstanceId" ma:index="35" nillable="true" ma:displayName="CCMMeetingCaseInstanceId" ma:hidden="true" ma:internalName="CCMMeetingCaseInstanceId">
      <xsd:simpleType>
        <xsd:restriction base="dms:Text">
          <xsd:maxLength value="255"/>
        </xsd:restriction>
      </xsd:simpleType>
    </xsd:element>
    <xsd:element name="CCMAgendaItemId" ma:index="36" nillable="true" ma:displayName="CCMAgendaItemId" ma:decimals="0" ma:hidden="true" ma:internalName="CCMAgendaItemId">
      <xsd:simpleType>
        <xsd:restriction base="dms:Number"/>
      </xsd:simpleType>
    </xsd:element>
    <xsd:element name="AgendaStatusIcon" ma:index="37" nillable="true" ma:displayName="Ikon for dagsordensstatus" ma:internalName="AgendaStatusIcon" ma:readOnly="true">
      <xsd:simpleType>
        <xsd:restriction base="dms:Unknown"/>
      </xsd:simpleType>
    </xsd:element>
    <xsd:element name="IsEDeliveryNote" ma:index="42" nillable="true" ma:displayName="IsEDeliveryNote" ma:default="0" ma:internalName="IsEDeliveryNote">
      <xsd:simpleType>
        <xsd:restriction base="dms:Boolean"/>
      </xsd:simpleType>
    </xsd:element>
    <xsd:element name="Afsender_x003a_Id" ma:index="43" nillable="true" ma:displayName="Afsender:Id" ma:list="{4520D94C-F32C-4D54-A54F-91F9F5253088}" ma:internalName="Afsender_x003a_Id" ma:readOnly="true" ma:showField="ID" ma:web="">
      <xsd:simpleType>
        <xsd:restriction base="dms:Lookup"/>
      </xsd:simpleType>
    </xsd:element>
    <xsd:element name="Afsender" ma:index="44" nillable="true" ma:displayName="Afsender" ma:list="{4520D94C-F32C-4D54-A54F-91F9F5253088}" ma:internalName="Afsender" ma:showField="FullName">
      <xsd:simpleType>
        <xsd:restriction base="dms:Lookup"/>
      </xsd:simpleType>
    </xsd:element>
    <xsd:element name="ScannetAf" ma:index="46" nillable="true" ma:displayName="Skannet af" ma:internalName="ScannetAf">
      <xsd:simpleType>
        <xsd:restriction base="dms:Text"/>
      </xsd:simpleType>
    </xsd:element>
    <xsd:element name="Classification" ma:index="47" nillable="true" ma:displayName="Classification" ma:internalName="Classification">
      <xsd:simpleType>
        <xsd:restriction base="dms:Choice">
          <xsd:enumeration value="Offentlig"/>
          <xsd:enumeration value="Intern"/>
          <xsd:enumeration value="Fortrolig"/>
        </xsd:restriction>
      </xsd:simpleType>
    </xsd:element>
    <xsd:element name="Registreringsdato" ma:index="49" nillable="true" ma:displayName="Registreringsdato" ma:default="[today]" ma:format="DateOnly" ma:internalName="Registreringsdato">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1c2f914-bd0f-472e-80cf-fe1cc00bb567" elementFormDefault="qualified">
    <xsd:import namespace="http://schemas.microsoft.com/office/2006/documentManagement/types"/>
    <xsd:import namespace="http://schemas.microsoft.com/office/infopath/2007/PartnerControls"/>
    <xsd:element name="TaxCatchAll" ma:index="31" nillable="true" ma:displayName="Taxonomy Catch All Column" ma:description="" ma:hidden="true" ma:list="{4dd0ffb8-6731-423d-bee9-8687b0e34fa4}" ma:internalName="TaxCatchAll" ma:showField="CatchAllData" ma:web="21c2f914-bd0f-472e-80cf-fe1cc00bb5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Indholdstype"/>
        <xsd:element ref="dc:title" minOccurs="0" maxOccurs="1" ma:index="1" ma:displayName="Dokument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2725AD-7643-42F5-98C0-2E09EDD04E26}">
  <ds:schemaRefs>
    <ds:schemaRef ds:uri="263713f5-b2d7-45f5-b518-0f51f918330b"/>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purl.org/dc/elements/1.1/"/>
    <ds:schemaRef ds:uri="http://purl.org/dc/dcmitype/"/>
    <ds:schemaRef ds:uri="21c2f914-bd0f-472e-80cf-fe1cc00bb567"/>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24F3C4B-97C9-4946-99E1-03AAA84391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63713f5-b2d7-45f5-b518-0f51f918330b"/>
    <ds:schemaRef ds:uri="21c2f914-bd0f-472e-80cf-fe1cc00bb5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B83854-46CB-4666-B09E-200475F59B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2963</TotalTime>
  <Words>871</Words>
  <Application>Microsoft Office PowerPoint</Application>
  <PresentationFormat>Widescreen</PresentationFormat>
  <Paragraphs>149</Paragraphs>
  <Slides>25</Slides>
  <Notes>21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25</vt:i4>
      </vt:variant>
    </vt:vector>
  </HeadingPairs>
  <TitlesOfParts>
    <vt:vector size="31" baseType="lpstr">
      <vt:lpstr>Arial</vt:lpstr>
      <vt:lpstr>Calibri</vt:lpstr>
      <vt:lpstr>Calibri Light</vt:lpstr>
      <vt:lpstr>Symbol</vt:lpstr>
      <vt:lpstr>Verdana</vt:lpstr>
      <vt:lpstr>Office-tema</vt:lpstr>
      <vt:lpstr>Tekniske anlæg</vt:lpstr>
      <vt:lpstr>Arealpuslespil</vt:lpstr>
      <vt:lpstr>Energiforsyningsanlæg</vt:lpstr>
      <vt:lpstr>Tre hovedtiltag i planlægningen for VE-anlæg</vt:lpstr>
      <vt:lpstr>Solceller</vt:lpstr>
      <vt:lpstr>Solceller</vt:lpstr>
      <vt:lpstr>Solceller</vt:lpstr>
      <vt:lpstr>Solceller</vt:lpstr>
      <vt:lpstr>Vindmøller</vt:lpstr>
      <vt:lpstr>Vindmøller</vt:lpstr>
      <vt:lpstr>Biogas</vt:lpstr>
      <vt:lpstr>Industrielt biogasanlæg</vt:lpstr>
      <vt:lpstr>Eksempler</vt:lpstr>
      <vt:lpstr>Solceller ved Grølsted</vt:lpstr>
      <vt:lpstr>Solceller ved Grølsted</vt:lpstr>
      <vt:lpstr>Solceller ved Grølsted</vt:lpstr>
      <vt:lpstr>Solceller ved Grølsted</vt:lpstr>
      <vt:lpstr>Spørgsmål</vt:lpstr>
      <vt:lpstr>Vindmøller ved Bredlund plantage</vt:lpstr>
      <vt:lpstr>Vindmøller ved Bredlund plantage</vt:lpstr>
      <vt:lpstr>Vindmøller ved Bredlund plantage</vt:lpstr>
      <vt:lpstr>Vindmøller ved Bredlund plantage</vt:lpstr>
      <vt:lpstr>Vindmøller ved Bredlund plantage</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Tobias_Oplæg til Grønt råd marts 2023_komp2</dc:title>
  <dc:creator>Tobias Bisgaard Nielsen (19918)</dc:creator>
  <cp:lastModifiedBy>Kirsten Primdahl (23316)</cp:lastModifiedBy>
  <cp:revision>10</cp:revision>
  <dcterms:created xsi:type="dcterms:W3CDTF">2022-11-16T09:03:44Z</dcterms:created>
  <dcterms:modified xsi:type="dcterms:W3CDTF">2023-03-31T09:15:50Z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0x010100AC085CFC53BC46CEA2EADE194AD9D482007A6804057061114992EC9E90BF367941</vt:lpwstr>
  </property>
  <property fmtid="{D5CDD505-2E9C-101B-9397-08002B2CF9AE}" pid="3" name="CCMOneDriveID">
    <vt:lpwstr/>
  </property>
  <property fmtid="{D5CDD505-2E9C-101B-9397-08002B2CF9AE}" pid="4" name="CCMOneDriveOwnerID">
    <vt:lpwstr/>
  </property>
  <property fmtid="{D5CDD505-2E9C-101B-9397-08002B2CF9AE}" pid="5" name="CCMOneDriveItemID">
    <vt:lpwstr/>
  </property>
  <property fmtid="{D5CDD505-2E9C-101B-9397-08002B2CF9AE}" pid="6" name="CCMIsSharedOnOneDrive">
    <vt:bool>false</vt:bool>
  </property>
  <property fmtid="{D5CDD505-2E9C-101B-9397-08002B2CF9AE}" pid="7" name="CCMSystem">
    <vt:lpwstr> </vt:lpwstr>
  </property>
  <property fmtid="{D5CDD505-2E9C-101B-9397-08002B2CF9AE}" pid="8" name="CCMEventContext">
    <vt:lpwstr>7e944e50-5906-41e2-b8d1-787a9208c8cd</vt:lpwstr>
  </property>
</Properties>
</file>